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6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Lst>
  <p:sldSz cx="12192000" cy="6858000"/>
  <p:notesSz cx="7559675" cy="106918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7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 Type="http://schemas.openxmlformats.org/officeDocument/2006/relationships/slide" Target="slides/slide5.xml"/><Relationship Id="rId71"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de-DE"/>
  <c:roundedCorners val="0"/>
  <c:style val="2"/>
  <c:chart>
    <c:autoTitleDeleted val="1"/>
    <c:plotArea>
      <c:layout/>
      <c:barChart>
        <c:barDir val="col"/>
        <c:grouping val="percentStacked"/>
        <c:varyColors val="0"/>
        <c:ser>
          <c:idx val="0"/>
          <c:order val="0"/>
          <c:tx>
            <c:strRef>
              <c:f>label 0</c:f>
              <c:strCache>
                <c:ptCount val="1"/>
                <c:pt idx="0">
                  <c:v>Overshoot</c:v>
                </c:pt>
              </c:strCache>
            </c:strRef>
          </c:tx>
          <c:spPr>
            <a:solidFill>
              <a:srgbClr val="008C4F"/>
            </a:solidFill>
            <a:ln w="0">
              <a:noFill/>
            </a:ln>
          </c:spPr>
          <c:invertIfNegative val="0"/>
          <c:dLbls>
            <c:spPr>
              <a:noFill/>
              <a:ln>
                <a:noFill/>
              </a:ln>
              <a:effectLst/>
            </c:spPr>
            <c:txPr>
              <a:bodyPr wrap="square"/>
              <a:lstStyle/>
              <a:p>
                <a:pPr>
                  <a:defRPr sz="1000" b="0" strike="noStrike" spc="-1">
                    <a:solidFill>
                      <a:srgbClr val="000000"/>
                    </a:solidFill>
                    <a:latin typeface="DejaVu Sans"/>
                    <a:ea typeface="DejaVu Sans"/>
                  </a:defRPr>
                </a:pPr>
                <a:endParaRPr lang="de-DE"/>
              </a:p>
            </c:txPr>
            <c:dLblPos val="ctr"/>
            <c:showLegendKey val="0"/>
            <c:showVal val="0"/>
            <c:showCatName val="0"/>
            <c:showSerName val="0"/>
            <c:showPercent val="0"/>
            <c:showBubbleSize val="1"/>
            <c:separator> </c:separator>
            <c:showLeaderLines val="0"/>
            <c:extLst>
              <c:ext xmlns:c15="http://schemas.microsoft.com/office/drawing/2012/chart" uri="{CE6537A1-D6FC-4f65-9D91-7224C49458BB}">
                <c15:showLeaderLines val="0"/>
              </c:ext>
            </c:extLst>
          </c:dLbls>
          <c:cat>
            <c:strRef>
              <c:f>categories</c:f>
              <c:strCache>
                <c:ptCount val="53"/>
                <c:pt idx="0">
                  <c:v>1970</c:v>
                </c:pt>
                <c:pt idx="1">
                  <c:v>1971</c:v>
                </c:pt>
                <c:pt idx="2">
                  <c:v>1972</c:v>
                </c:pt>
                <c:pt idx="3">
                  <c:v>1973</c:v>
                </c:pt>
                <c:pt idx="4">
                  <c:v>1974</c:v>
                </c:pt>
                <c:pt idx="5">
                  <c:v>1975</c:v>
                </c:pt>
                <c:pt idx="6">
                  <c:v>1976</c:v>
                </c:pt>
                <c:pt idx="7">
                  <c:v>1977</c:v>
                </c:pt>
                <c:pt idx="8">
                  <c:v>1978</c:v>
                </c:pt>
                <c:pt idx="9">
                  <c:v>1979</c:v>
                </c:pt>
                <c:pt idx="10">
                  <c:v>1980</c:v>
                </c:pt>
                <c:pt idx="11">
                  <c:v>1981</c:v>
                </c:pt>
                <c:pt idx="12">
                  <c:v>1982</c:v>
                </c:pt>
                <c:pt idx="13">
                  <c:v>1983</c:v>
                </c:pt>
                <c:pt idx="14">
                  <c:v>1984</c:v>
                </c:pt>
                <c:pt idx="15">
                  <c:v>1985</c:v>
                </c:pt>
                <c:pt idx="16">
                  <c:v>1986</c:v>
                </c:pt>
                <c:pt idx="17">
                  <c:v>1987</c:v>
                </c:pt>
                <c:pt idx="18">
                  <c:v>1988</c:v>
                </c:pt>
                <c:pt idx="19">
                  <c:v>1989</c:v>
                </c:pt>
                <c:pt idx="20">
                  <c:v>1990</c:v>
                </c:pt>
                <c:pt idx="21">
                  <c:v>1991</c:v>
                </c:pt>
                <c:pt idx="22">
                  <c:v>1992</c:v>
                </c:pt>
                <c:pt idx="23">
                  <c:v>1993</c:v>
                </c:pt>
                <c:pt idx="24">
                  <c:v>1994</c:v>
                </c:pt>
                <c:pt idx="25">
                  <c:v>1995</c:v>
                </c:pt>
                <c:pt idx="26">
                  <c:v>1996</c:v>
                </c:pt>
                <c:pt idx="27">
                  <c:v>1997</c:v>
                </c:pt>
                <c:pt idx="28">
                  <c:v>1998</c:v>
                </c:pt>
                <c:pt idx="29">
                  <c:v>1999</c:v>
                </c:pt>
                <c:pt idx="30">
                  <c:v>2000</c:v>
                </c:pt>
                <c:pt idx="31">
                  <c:v>2001</c:v>
                </c:pt>
                <c:pt idx="32">
                  <c:v>2002</c:v>
                </c:pt>
                <c:pt idx="33">
                  <c:v>2003</c:v>
                </c:pt>
                <c:pt idx="34">
                  <c:v>2004</c:v>
                </c:pt>
                <c:pt idx="35">
                  <c:v>2005</c:v>
                </c:pt>
                <c:pt idx="36">
                  <c:v>2006</c:v>
                </c:pt>
                <c:pt idx="37">
                  <c:v>2007</c:v>
                </c:pt>
                <c:pt idx="38">
                  <c:v>2008</c:v>
                </c:pt>
                <c:pt idx="39">
                  <c:v>2009</c:v>
                </c:pt>
                <c:pt idx="40">
                  <c:v>2010</c:v>
                </c:pt>
                <c:pt idx="41">
                  <c:v>2011</c:v>
                </c:pt>
                <c:pt idx="42">
                  <c:v>2012</c:v>
                </c:pt>
                <c:pt idx="43">
                  <c:v>2013</c:v>
                </c:pt>
                <c:pt idx="44">
                  <c:v>2014</c:v>
                </c:pt>
                <c:pt idx="45">
                  <c:v>2015</c:v>
                </c:pt>
                <c:pt idx="46">
                  <c:v>2016</c:v>
                </c:pt>
                <c:pt idx="47">
                  <c:v>2017</c:v>
                </c:pt>
                <c:pt idx="48">
                  <c:v>2018</c:v>
                </c:pt>
                <c:pt idx="49">
                  <c:v>2019</c:v>
                </c:pt>
                <c:pt idx="50">
                  <c:v>2020</c:v>
                </c:pt>
                <c:pt idx="51">
                  <c:v>2021</c:v>
                </c:pt>
                <c:pt idx="52">
                  <c:v>2022</c:v>
                </c:pt>
              </c:strCache>
            </c:strRef>
          </c:cat>
          <c:val>
            <c:numRef>
              <c:f>0</c:f>
              <c:numCache>
                <c:formatCode>General</c:formatCode>
                <c:ptCount val="53"/>
                <c:pt idx="0">
                  <c:v>11.9</c:v>
                </c:pt>
                <c:pt idx="1">
                  <c:v>11.6</c:v>
                </c:pt>
                <c:pt idx="2">
                  <c:v>11.4</c:v>
                </c:pt>
                <c:pt idx="3">
                  <c:v>10.8</c:v>
                </c:pt>
                <c:pt idx="4">
                  <c:v>10.9</c:v>
                </c:pt>
                <c:pt idx="5">
                  <c:v>11</c:v>
                </c:pt>
                <c:pt idx="6">
                  <c:v>10.5</c:v>
                </c:pt>
                <c:pt idx="7">
                  <c:v>10.3</c:v>
                </c:pt>
                <c:pt idx="8">
                  <c:v>10.199999999999999</c:v>
                </c:pt>
                <c:pt idx="9">
                  <c:v>9.9</c:v>
                </c:pt>
                <c:pt idx="10">
                  <c:v>10.1</c:v>
                </c:pt>
                <c:pt idx="11">
                  <c:v>10.25</c:v>
                </c:pt>
                <c:pt idx="12">
                  <c:v>10.5</c:v>
                </c:pt>
                <c:pt idx="13">
                  <c:v>10.4</c:v>
                </c:pt>
                <c:pt idx="14">
                  <c:v>10.199999999999999</c:v>
                </c:pt>
                <c:pt idx="15">
                  <c:v>10.1</c:v>
                </c:pt>
                <c:pt idx="16">
                  <c:v>9.9</c:v>
                </c:pt>
                <c:pt idx="17">
                  <c:v>9.6999999999999993</c:v>
                </c:pt>
                <c:pt idx="18">
                  <c:v>9.4499999999999993</c:v>
                </c:pt>
                <c:pt idx="19">
                  <c:v>9.3000000000000007</c:v>
                </c:pt>
                <c:pt idx="20">
                  <c:v>9.25</c:v>
                </c:pt>
                <c:pt idx="21">
                  <c:v>9.1999999999999993</c:v>
                </c:pt>
                <c:pt idx="22">
                  <c:v>9.32</c:v>
                </c:pt>
                <c:pt idx="23">
                  <c:v>9.3000000000000007</c:v>
                </c:pt>
                <c:pt idx="24">
                  <c:v>9.25</c:v>
                </c:pt>
                <c:pt idx="25">
                  <c:v>9.0500000000000007</c:v>
                </c:pt>
                <c:pt idx="26">
                  <c:v>9</c:v>
                </c:pt>
                <c:pt idx="27">
                  <c:v>8.9</c:v>
                </c:pt>
                <c:pt idx="28">
                  <c:v>8.9</c:v>
                </c:pt>
                <c:pt idx="29">
                  <c:v>8.9</c:v>
                </c:pt>
                <c:pt idx="30">
                  <c:v>8.6999999999999993</c:v>
                </c:pt>
                <c:pt idx="31">
                  <c:v>8.6</c:v>
                </c:pt>
                <c:pt idx="32">
                  <c:v>8.5</c:v>
                </c:pt>
                <c:pt idx="33">
                  <c:v>8.1999999999999993</c:v>
                </c:pt>
                <c:pt idx="34">
                  <c:v>7.95</c:v>
                </c:pt>
                <c:pt idx="35">
                  <c:v>7.7</c:v>
                </c:pt>
                <c:pt idx="36">
                  <c:v>7.5</c:v>
                </c:pt>
                <c:pt idx="37">
                  <c:v>7.2</c:v>
                </c:pt>
                <c:pt idx="38">
                  <c:v>7.25</c:v>
                </c:pt>
                <c:pt idx="39">
                  <c:v>7.4</c:v>
                </c:pt>
                <c:pt idx="40">
                  <c:v>7.1</c:v>
                </c:pt>
                <c:pt idx="41">
                  <c:v>7</c:v>
                </c:pt>
                <c:pt idx="42">
                  <c:v>7</c:v>
                </c:pt>
                <c:pt idx="43">
                  <c:v>6.95</c:v>
                </c:pt>
                <c:pt idx="44">
                  <c:v>6.95</c:v>
                </c:pt>
                <c:pt idx="45">
                  <c:v>7</c:v>
                </c:pt>
                <c:pt idx="46">
                  <c:v>7.05</c:v>
                </c:pt>
                <c:pt idx="47">
                  <c:v>6.9</c:v>
                </c:pt>
                <c:pt idx="48">
                  <c:v>6.7</c:v>
                </c:pt>
                <c:pt idx="49">
                  <c:v>6.71</c:v>
                </c:pt>
                <c:pt idx="50">
                  <c:v>7.7</c:v>
                </c:pt>
                <c:pt idx="51">
                  <c:v>6.9</c:v>
                </c:pt>
                <c:pt idx="52">
                  <c:v>6.8</c:v>
                </c:pt>
              </c:numCache>
            </c:numRef>
          </c:val>
          <c:extLst>
            <c:ext xmlns:c16="http://schemas.microsoft.com/office/drawing/2014/chart" uri="{C3380CC4-5D6E-409C-BE32-E72D297353CC}">
              <c16:uniqueId val="{00000000-F661-46BF-98C1-350CAC859912}"/>
            </c:ext>
          </c:extLst>
        </c:ser>
        <c:ser>
          <c:idx val="1"/>
          <c:order val="1"/>
          <c:tx>
            <c:strRef>
              <c:f>label 1</c:f>
              <c:strCache>
                <c:ptCount val="1"/>
                <c:pt idx="0">
                  <c:v>Months Left</c:v>
                </c:pt>
              </c:strCache>
            </c:strRef>
          </c:tx>
          <c:spPr>
            <a:solidFill>
              <a:srgbClr val="FF420E"/>
            </a:solidFill>
            <a:ln w="0">
              <a:noFill/>
            </a:ln>
          </c:spPr>
          <c:invertIfNegative val="0"/>
          <c:dLbls>
            <c:spPr>
              <a:noFill/>
              <a:ln>
                <a:noFill/>
              </a:ln>
              <a:effectLst/>
            </c:spPr>
            <c:txPr>
              <a:bodyPr wrap="square"/>
              <a:lstStyle/>
              <a:p>
                <a:pPr>
                  <a:defRPr sz="1000" b="0" strike="noStrike" spc="-1">
                    <a:solidFill>
                      <a:srgbClr val="000000"/>
                    </a:solidFill>
                    <a:latin typeface="DejaVu Sans"/>
                    <a:ea typeface="DejaVu Sans"/>
                  </a:defRPr>
                </a:pPr>
                <a:endParaRPr lang="de-DE"/>
              </a:p>
            </c:txPr>
            <c:dLblPos val="ctr"/>
            <c:showLegendKey val="0"/>
            <c:showVal val="0"/>
            <c:showCatName val="0"/>
            <c:showSerName val="0"/>
            <c:showPercent val="0"/>
            <c:showBubbleSize val="1"/>
            <c:separator> </c:separator>
            <c:showLeaderLines val="0"/>
            <c:extLst>
              <c:ext xmlns:c15="http://schemas.microsoft.com/office/drawing/2012/chart" uri="{CE6537A1-D6FC-4f65-9D91-7224C49458BB}">
                <c15:showLeaderLines val="0"/>
              </c:ext>
            </c:extLst>
          </c:dLbls>
          <c:cat>
            <c:strRef>
              <c:f>categories</c:f>
              <c:strCache>
                <c:ptCount val="53"/>
                <c:pt idx="0">
                  <c:v>1970</c:v>
                </c:pt>
                <c:pt idx="1">
                  <c:v>1971</c:v>
                </c:pt>
                <c:pt idx="2">
                  <c:v>1972</c:v>
                </c:pt>
                <c:pt idx="3">
                  <c:v>1973</c:v>
                </c:pt>
                <c:pt idx="4">
                  <c:v>1974</c:v>
                </c:pt>
                <c:pt idx="5">
                  <c:v>1975</c:v>
                </c:pt>
                <c:pt idx="6">
                  <c:v>1976</c:v>
                </c:pt>
                <c:pt idx="7">
                  <c:v>1977</c:v>
                </c:pt>
                <c:pt idx="8">
                  <c:v>1978</c:v>
                </c:pt>
                <c:pt idx="9">
                  <c:v>1979</c:v>
                </c:pt>
                <c:pt idx="10">
                  <c:v>1980</c:v>
                </c:pt>
                <c:pt idx="11">
                  <c:v>1981</c:v>
                </c:pt>
                <c:pt idx="12">
                  <c:v>1982</c:v>
                </c:pt>
                <c:pt idx="13">
                  <c:v>1983</c:v>
                </c:pt>
                <c:pt idx="14">
                  <c:v>1984</c:v>
                </c:pt>
                <c:pt idx="15">
                  <c:v>1985</c:v>
                </c:pt>
                <c:pt idx="16">
                  <c:v>1986</c:v>
                </c:pt>
                <c:pt idx="17">
                  <c:v>1987</c:v>
                </c:pt>
                <c:pt idx="18">
                  <c:v>1988</c:v>
                </c:pt>
                <c:pt idx="19">
                  <c:v>1989</c:v>
                </c:pt>
                <c:pt idx="20">
                  <c:v>1990</c:v>
                </c:pt>
                <c:pt idx="21">
                  <c:v>1991</c:v>
                </c:pt>
                <c:pt idx="22">
                  <c:v>1992</c:v>
                </c:pt>
                <c:pt idx="23">
                  <c:v>1993</c:v>
                </c:pt>
                <c:pt idx="24">
                  <c:v>1994</c:v>
                </c:pt>
                <c:pt idx="25">
                  <c:v>1995</c:v>
                </c:pt>
                <c:pt idx="26">
                  <c:v>1996</c:v>
                </c:pt>
                <c:pt idx="27">
                  <c:v>1997</c:v>
                </c:pt>
                <c:pt idx="28">
                  <c:v>1998</c:v>
                </c:pt>
                <c:pt idx="29">
                  <c:v>1999</c:v>
                </c:pt>
                <c:pt idx="30">
                  <c:v>2000</c:v>
                </c:pt>
                <c:pt idx="31">
                  <c:v>2001</c:v>
                </c:pt>
                <c:pt idx="32">
                  <c:v>2002</c:v>
                </c:pt>
                <c:pt idx="33">
                  <c:v>2003</c:v>
                </c:pt>
                <c:pt idx="34">
                  <c:v>2004</c:v>
                </c:pt>
                <c:pt idx="35">
                  <c:v>2005</c:v>
                </c:pt>
                <c:pt idx="36">
                  <c:v>2006</c:v>
                </c:pt>
                <c:pt idx="37">
                  <c:v>2007</c:v>
                </c:pt>
                <c:pt idx="38">
                  <c:v>2008</c:v>
                </c:pt>
                <c:pt idx="39">
                  <c:v>2009</c:v>
                </c:pt>
                <c:pt idx="40">
                  <c:v>2010</c:v>
                </c:pt>
                <c:pt idx="41">
                  <c:v>2011</c:v>
                </c:pt>
                <c:pt idx="42">
                  <c:v>2012</c:v>
                </c:pt>
                <c:pt idx="43">
                  <c:v>2013</c:v>
                </c:pt>
                <c:pt idx="44">
                  <c:v>2014</c:v>
                </c:pt>
                <c:pt idx="45">
                  <c:v>2015</c:v>
                </c:pt>
                <c:pt idx="46">
                  <c:v>2016</c:v>
                </c:pt>
                <c:pt idx="47">
                  <c:v>2017</c:v>
                </c:pt>
                <c:pt idx="48">
                  <c:v>2018</c:v>
                </c:pt>
                <c:pt idx="49">
                  <c:v>2019</c:v>
                </c:pt>
                <c:pt idx="50">
                  <c:v>2020</c:v>
                </c:pt>
                <c:pt idx="51">
                  <c:v>2021</c:v>
                </c:pt>
                <c:pt idx="52">
                  <c:v>2022</c:v>
                </c:pt>
              </c:strCache>
            </c:strRef>
          </c:cat>
          <c:val>
            <c:numRef>
              <c:f>1</c:f>
              <c:numCache>
                <c:formatCode>General</c:formatCode>
                <c:ptCount val="53"/>
                <c:pt idx="0">
                  <c:v>0.1</c:v>
                </c:pt>
                <c:pt idx="1">
                  <c:v>0.4</c:v>
                </c:pt>
                <c:pt idx="2">
                  <c:v>0.6</c:v>
                </c:pt>
                <c:pt idx="3">
                  <c:v>1.2</c:v>
                </c:pt>
                <c:pt idx="4">
                  <c:v>1.1000000000000001</c:v>
                </c:pt>
                <c:pt idx="5">
                  <c:v>1</c:v>
                </c:pt>
                <c:pt idx="6">
                  <c:v>1.5</c:v>
                </c:pt>
                <c:pt idx="7">
                  <c:v>1.7</c:v>
                </c:pt>
                <c:pt idx="8">
                  <c:v>1.8</c:v>
                </c:pt>
                <c:pt idx="9">
                  <c:v>2.1</c:v>
                </c:pt>
                <c:pt idx="10">
                  <c:v>1.9</c:v>
                </c:pt>
                <c:pt idx="11">
                  <c:v>1.75</c:v>
                </c:pt>
                <c:pt idx="12">
                  <c:v>1.5</c:v>
                </c:pt>
                <c:pt idx="13">
                  <c:v>1.6</c:v>
                </c:pt>
                <c:pt idx="14">
                  <c:v>1.8</c:v>
                </c:pt>
                <c:pt idx="15">
                  <c:v>1.9</c:v>
                </c:pt>
                <c:pt idx="16">
                  <c:v>2.1</c:v>
                </c:pt>
                <c:pt idx="17">
                  <c:v>2.2999999999999998</c:v>
                </c:pt>
                <c:pt idx="18">
                  <c:v>2.5499999999999998</c:v>
                </c:pt>
                <c:pt idx="19">
                  <c:v>2.7</c:v>
                </c:pt>
                <c:pt idx="20">
                  <c:v>2.75</c:v>
                </c:pt>
                <c:pt idx="21">
                  <c:v>2.8</c:v>
                </c:pt>
                <c:pt idx="22">
                  <c:v>2.68</c:v>
                </c:pt>
                <c:pt idx="23">
                  <c:v>2.7</c:v>
                </c:pt>
                <c:pt idx="24">
                  <c:v>2.75</c:v>
                </c:pt>
                <c:pt idx="25">
                  <c:v>2.95</c:v>
                </c:pt>
                <c:pt idx="26">
                  <c:v>3</c:v>
                </c:pt>
                <c:pt idx="27">
                  <c:v>3.1</c:v>
                </c:pt>
                <c:pt idx="28">
                  <c:v>3.1</c:v>
                </c:pt>
                <c:pt idx="29">
                  <c:v>3.1</c:v>
                </c:pt>
                <c:pt idx="30">
                  <c:v>3.3</c:v>
                </c:pt>
                <c:pt idx="31">
                  <c:v>3.4</c:v>
                </c:pt>
                <c:pt idx="32">
                  <c:v>3.5</c:v>
                </c:pt>
                <c:pt idx="33">
                  <c:v>3.8</c:v>
                </c:pt>
                <c:pt idx="34">
                  <c:v>4.05</c:v>
                </c:pt>
                <c:pt idx="35">
                  <c:v>4.3</c:v>
                </c:pt>
                <c:pt idx="36">
                  <c:v>4.5</c:v>
                </c:pt>
                <c:pt idx="37">
                  <c:v>4.8</c:v>
                </c:pt>
                <c:pt idx="38">
                  <c:v>4.75</c:v>
                </c:pt>
                <c:pt idx="39">
                  <c:v>4.5999999999999996</c:v>
                </c:pt>
                <c:pt idx="40">
                  <c:v>4.9000000000000004</c:v>
                </c:pt>
                <c:pt idx="41">
                  <c:v>5</c:v>
                </c:pt>
                <c:pt idx="42">
                  <c:v>5</c:v>
                </c:pt>
                <c:pt idx="43">
                  <c:v>5.05</c:v>
                </c:pt>
                <c:pt idx="44">
                  <c:v>5.05</c:v>
                </c:pt>
                <c:pt idx="45">
                  <c:v>5</c:v>
                </c:pt>
                <c:pt idx="46">
                  <c:v>4.95</c:v>
                </c:pt>
                <c:pt idx="47">
                  <c:v>5.0999999999999996</c:v>
                </c:pt>
                <c:pt idx="48">
                  <c:v>5.3</c:v>
                </c:pt>
                <c:pt idx="49">
                  <c:v>5.29</c:v>
                </c:pt>
                <c:pt idx="50">
                  <c:v>4.3</c:v>
                </c:pt>
                <c:pt idx="51">
                  <c:v>5.0999999999999996</c:v>
                </c:pt>
                <c:pt idx="52">
                  <c:v>5.2</c:v>
                </c:pt>
              </c:numCache>
            </c:numRef>
          </c:val>
          <c:extLst>
            <c:ext xmlns:c16="http://schemas.microsoft.com/office/drawing/2014/chart" uri="{C3380CC4-5D6E-409C-BE32-E72D297353CC}">
              <c16:uniqueId val="{00000001-F661-46BF-98C1-350CAC859912}"/>
            </c:ext>
          </c:extLst>
        </c:ser>
        <c:dLbls>
          <c:showLegendKey val="0"/>
          <c:showVal val="0"/>
          <c:showCatName val="0"/>
          <c:showSerName val="0"/>
          <c:showPercent val="0"/>
          <c:showBubbleSize val="0"/>
        </c:dLbls>
        <c:gapWidth val="100"/>
        <c:overlap val="100"/>
        <c:axId val="38661150"/>
        <c:axId val="10506534"/>
      </c:barChart>
      <c:catAx>
        <c:axId val="38661150"/>
        <c:scaling>
          <c:orientation val="minMax"/>
        </c:scaling>
        <c:delete val="0"/>
        <c:axPos val="b"/>
        <c:title>
          <c:tx>
            <c:rich>
              <a:bodyPr rot="0"/>
              <a:lstStyle/>
              <a:p>
                <a:pPr>
                  <a:defRPr lang="en-US" sz="900" b="0" strike="noStrike" spc="-1">
                    <a:solidFill>
                      <a:srgbClr val="000000"/>
                    </a:solidFill>
                    <a:latin typeface="DejaVu Sans"/>
                    <a:ea typeface="DejaVu Sans"/>
                  </a:defRPr>
                </a:pPr>
                <a:r>
                  <a:rPr lang="en-US" sz="900" b="0" strike="noStrike" spc="-1">
                    <a:solidFill>
                      <a:srgbClr val="000000"/>
                    </a:solidFill>
                    <a:latin typeface="DejaVu Sans"/>
                    <a:ea typeface="DejaVu Sans"/>
                  </a:rPr>
                  <a:t>(Planet's Biocapacity / Humanity's Ecological Footprint) x 365 = Earth Overshoot Day</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sz="1000" b="0" strike="noStrike" spc="-1">
                <a:solidFill>
                  <a:srgbClr val="000000"/>
                </a:solidFill>
                <a:latin typeface="DejaVu Sans"/>
                <a:ea typeface="DejaVu Sans"/>
              </a:defRPr>
            </a:pPr>
            <a:endParaRPr lang="de-DE"/>
          </a:p>
        </c:txPr>
        <c:crossAx val="10506534"/>
        <c:crosses val="autoZero"/>
        <c:auto val="1"/>
        <c:lblAlgn val="ctr"/>
        <c:lblOffset val="100"/>
        <c:noMultiLvlLbl val="0"/>
      </c:catAx>
      <c:valAx>
        <c:axId val="10506534"/>
        <c:scaling>
          <c:orientation val="minMax"/>
          <c:max val="1"/>
          <c:min val="0"/>
        </c:scaling>
        <c:delete val="1"/>
        <c:axPos val="l"/>
        <c:numFmt formatCode="0%" sourceLinked="1"/>
        <c:majorTickMark val="out"/>
        <c:minorTickMark val="none"/>
        <c:tickLblPos val="nextTo"/>
        <c:crossAx val="38661150"/>
        <c:crosses val="autoZero"/>
        <c:crossBetween val="between"/>
      </c:valAx>
      <c:spPr>
        <a:noFill/>
        <a:ln w="0">
          <a:solidFill>
            <a:srgbClr val="B3B3B3"/>
          </a:solidFill>
        </a:ln>
      </c:spPr>
    </c:plotArea>
    <c:plotVisOnly val="1"/>
    <c:dispBlanksAs val="gap"/>
    <c:showDLblsOverMax val="1"/>
  </c:chart>
  <c:spPr>
    <a:noFill/>
    <a:ln w="9360">
      <a:noFill/>
    </a:ln>
  </c:spPr>
</c:chartSpace>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21.jpeg>
</file>

<file path=ppt/media/image22.jpeg>
</file>

<file path=ppt/media/image23.jpeg>
</file>

<file path=ppt/media/image24.jpeg>
</file>

<file path=ppt/media/image25.png>
</file>

<file path=ppt/media/image26.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de-DE" sz="1800" b="0" strike="noStrike" spc="-1">
                <a:solidFill>
                  <a:srgbClr val="000000"/>
                </a:solidFill>
                <a:latin typeface="Arial"/>
              </a:rPr>
              <a:t>Click to move the slide</a:t>
            </a:r>
          </a:p>
        </p:txBody>
      </p:sp>
      <p:sp>
        <p:nvSpPr>
          <p:cNvPr id="93"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marL="216000" indent="0">
              <a:buNone/>
            </a:pPr>
            <a:r>
              <a:rPr lang="en-GB" sz="2000" b="0" strike="noStrike" spc="-1">
                <a:solidFill>
                  <a:srgbClr val="000000"/>
                </a:solidFill>
                <a:latin typeface="Arial"/>
              </a:rPr>
              <a:t>Click to edit the notes' format</a:t>
            </a:r>
          </a:p>
        </p:txBody>
      </p:sp>
      <p:sp>
        <p:nvSpPr>
          <p:cNvPr id="94"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en-GB" sz="1400" b="0" strike="noStrike" spc="-1">
                <a:solidFill>
                  <a:srgbClr val="000000"/>
                </a:solidFill>
                <a:latin typeface="Times New Roman"/>
              </a:rPr>
              <a:t>&lt;header&gt;</a:t>
            </a:r>
          </a:p>
        </p:txBody>
      </p:sp>
      <p:sp>
        <p:nvSpPr>
          <p:cNvPr id="95" name="PlaceHolder 4"/>
          <p:cNvSpPr>
            <a:spLocks noGrp="1"/>
          </p:cNvSpPr>
          <p:nvPr>
            <p:ph type="dt" idx="1"/>
          </p:nvPr>
        </p:nvSpPr>
        <p:spPr>
          <a:xfrm>
            <a:off x="4278960" y="0"/>
            <a:ext cx="3280680" cy="534240"/>
          </a:xfrm>
          <a:prstGeom prst="rect">
            <a:avLst/>
          </a:prstGeom>
          <a:noFill/>
          <a:ln w="0">
            <a:noFill/>
          </a:ln>
        </p:spPr>
        <p:txBody>
          <a:bodyPr lIns="0" tIns="0" rIns="0" bIns="0" anchor="t">
            <a:noAutofit/>
          </a:bodyPr>
          <a:lstStyle>
            <a:lvl1pPr indent="0" algn="r">
              <a:buNone/>
              <a:defRPr lang="en-GB" sz="1400" b="0" strike="noStrike" spc="-1">
                <a:solidFill>
                  <a:srgbClr val="000000"/>
                </a:solidFill>
                <a:latin typeface="Times New Roman"/>
              </a:defRPr>
            </a:lvl1pPr>
          </a:lstStyle>
          <a:p>
            <a:pPr indent="0" algn="r">
              <a:buNone/>
            </a:pPr>
            <a:r>
              <a:rPr lang="en-GB" sz="1400" b="0" strike="noStrike" spc="-1">
                <a:solidFill>
                  <a:srgbClr val="000000"/>
                </a:solidFill>
                <a:latin typeface="Times New Roman"/>
              </a:rPr>
              <a:t>&lt;date/time&gt;</a:t>
            </a:r>
          </a:p>
        </p:txBody>
      </p:sp>
      <p:sp>
        <p:nvSpPr>
          <p:cNvPr id="96" name="PlaceHolder 5"/>
          <p:cNvSpPr>
            <a:spLocks noGrp="1"/>
          </p:cNvSpPr>
          <p:nvPr>
            <p:ph type="ftr" idx="2"/>
          </p:nvPr>
        </p:nvSpPr>
        <p:spPr>
          <a:xfrm>
            <a:off x="0" y="10157400"/>
            <a:ext cx="3280680" cy="534240"/>
          </a:xfrm>
          <a:prstGeom prst="rect">
            <a:avLst/>
          </a:prstGeom>
          <a:noFill/>
          <a:ln w="0">
            <a:noFill/>
          </a:ln>
        </p:spPr>
        <p:txBody>
          <a:bodyPr lIns="0" tIns="0" rIns="0" bIns="0" anchor="b">
            <a:noAutofit/>
          </a:bodyPr>
          <a:lstStyle>
            <a:lvl1pPr indent="0">
              <a:buNone/>
              <a:defRPr lang="en-GB" sz="1400" b="0" strike="noStrike" spc="-1">
                <a:solidFill>
                  <a:srgbClr val="000000"/>
                </a:solidFill>
                <a:latin typeface="Times New Roman"/>
              </a:defRPr>
            </a:lvl1pPr>
          </a:lstStyle>
          <a:p>
            <a:pPr indent="0">
              <a:buNone/>
            </a:pPr>
            <a:r>
              <a:rPr lang="en-GB" sz="1400" b="0" strike="noStrike" spc="-1">
                <a:solidFill>
                  <a:srgbClr val="000000"/>
                </a:solidFill>
                <a:latin typeface="Times New Roman"/>
              </a:rPr>
              <a:t>&lt;footer&gt;</a:t>
            </a:r>
          </a:p>
        </p:txBody>
      </p:sp>
      <p:sp>
        <p:nvSpPr>
          <p:cNvPr id="97" name="PlaceHolder 6"/>
          <p:cNvSpPr>
            <a:spLocks noGrp="1"/>
          </p:cNvSpPr>
          <p:nvPr>
            <p:ph type="sldNum" idx="3"/>
          </p:nvPr>
        </p:nvSpPr>
        <p:spPr>
          <a:xfrm>
            <a:off x="4278960" y="10157400"/>
            <a:ext cx="3280680" cy="534240"/>
          </a:xfrm>
          <a:prstGeom prst="rect">
            <a:avLst/>
          </a:prstGeom>
          <a:noFill/>
          <a:ln w="0">
            <a:noFill/>
          </a:ln>
        </p:spPr>
        <p:txBody>
          <a:bodyPr lIns="0" tIns="0" rIns="0" bIns="0" anchor="b">
            <a:noAutofit/>
          </a:bodyPr>
          <a:lstStyle>
            <a:lvl1pPr indent="0" algn="r">
              <a:buNone/>
              <a:defRPr lang="en-GB" sz="1400" b="0" strike="noStrike" spc="-1">
                <a:solidFill>
                  <a:srgbClr val="000000"/>
                </a:solidFill>
                <a:latin typeface="Times New Roman"/>
              </a:defRPr>
            </a:lvl1pPr>
          </a:lstStyle>
          <a:p>
            <a:pPr indent="0" algn="r">
              <a:buNone/>
            </a:pPr>
            <a:fld id="{031D370E-EEB6-410C-BCB8-7AB6272257C6}" type="slidenum">
              <a:rPr lang="en-GB" sz="1400" b="0" strike="noStrike" spc="-1">
                <a:solidFill>
                  <a:srgbClr val="000000"/>
                </a:solidFill>
                <a:latin typeface="Times New Roman"/>
              </a:rPr>
              <a:t>‹Nr.›</a:t>
            </a:fld>
            <a:endParaRPr lang="en-GB"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PlaceHolder 1"/>
          <p:cNvSpPr>
            <a:spLocks noGrp="1" noRot="1" noChangeAspect="1"/>
          </p:cNvSpPr>
          <p:nvPr>
            <p:ph type="sldImg"/>
          </p:nvPr>
        </p:nvSpPr>
        <p:spPr>
          <a:xfrm>
            <a:off x="217440" y="812880"/>
            <a:ext cx="7117920" cy="4001760"/>
          </a:xfrm>
          <a:prstGeom prst="rect">
            <a:avLst/>
          </a:prstGeom>
          <a:ln w="0">
            <a:noFill/>
          </a:ln>
        </p:spPr>
      </p:sp>
      <p:sp>
        <p:nvSpPr>
          <p:cNvPr id="397" name="PlaceHolder 2"/>
          <p:cNvSpPr>
            <a:spLocks noGrp="1"/>
          </p:cNvSpPr>
          <p:nvPr>
            <p:ph type="body"/>
          </p:nvPr>
        </p:nvSpPr>
        <p:spPr>
          <a:xfrm>
            <a:off x="756000" y="5078520"/>
            <a:ext cx="6040800" cy="4804200"/>
          </a:xfrm>
          <a:prstGeom prst="rect">
            <a:avLst/>
          </a:prstGeom>
          <a:noFill/>
          <a:ln w="0">
            <a:noFill/>
          </a:ln>
        </p:spPr>
        <p:txBody>
          <a:bodyPr lIns="0" tIns="0" rIns="0" bIns="0" anchor="t">
            <a:noAutofit/>
          </a:bodyPr>
          <a:lstStyle/>
          <a:p>
            <a:pPr marL="216000" indent="0">
              <a:buNone/>
            </a:pPr>
            <a:endParaRPr lang="en-GB" sz="1800" b="0" strike="noStrike" spc="-1">
              <a:solidFill>
                <a:srgbClr val="000000"/>
              </a:solidFill>
              <a:latin typeface="Arial"/>
            </a:endParaRPr>
          </a:p>
        </p:txBody>
      </p:sp>
      <p:sp>
        <p:nvSpPr>
          <p:cNvPr id="398" name="CustomShape 3"/>
          <p:cNvSpPr/>
          <p:nvPr/>
        </p:nvSpPr>
        <p:spPr>
          <a:xfrm>
            <a:off x="4278960" y="10157400"/>
            <a:ext cx="3273840" cy="527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b">
            <a:noAutofit/>
          </a:bodyPr>
          <a:lstStyle/>
          <a:p>
            <a:pPr algn="r">
              <a:lnSpc>
                <a:spcPct val="100000"/>
              </a:lnSpc>
            </a:pPr>
            <a:fld id="{A9E5FBE6-0530-4204-81A9-ED3CC21A8C49}" type="slidenum">
              <a:rPr lang="en-US" sz="1400" b="0" strike="noStrike" spc="-1">
                <a:solidFill>
                  <a:srgbClr val="000000"/>
                </a:solidFill>
                <a:latin typeface="Times New Roman"/>
                <a:ea typeface="+mn-ea"/>
              </a:rPr>
              <a:t>57</a:t>
            </a:fld>
            <a:endParaRPr lang="en-GB" sz="1400" b="0" strike="noStrike" spc="-1">
              <a:solidFill>
                <a:srgbClr val="000000"/>
              </a:solidFill>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endParaRPr lang="de-DE" sz="1800" b="0" strike="noStrike" spc="-1">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de-DE"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CustomShape 1"/>
          <p:cNvSpPr/>
          <p:nvPr/>
        </p:nvSpPr>
        <p:spPr>
          <a:xfrm>
            <a:off x="11444760" y="0"/>
            <a:ext cx="738000" cy="68468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11" name="CustomShape 2"/>
          <p:cNvSpPr/>
          <p:nvPr/>
        </p:nvSpPr>
        <p:spPr>
          <a:xfrm>
            <a:off x="11438640" y="6453360"/>
            <a:ext cx="754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DAD8A034-1FC0-4DB9-A38C-322C055971AE}"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2" name="CustomShape 3"/>
          <p:cNvSpPr/>
          <p:nvPr/>
        </p:nvSpPr>
        <p:spPr>
          <a:xfrm>
            <a:off x="912240" y="1268280"/>
            <a:ext cx="9204840" cy="358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3" name="Picture 19" descr="Logo_TUC_de_RGB"/>
          <p:cNvPicPr/>
          <p:nvPr/>
        </p:nvPicPr>
        <p:blipFill>
          <a:blip r:embed="rId14"/>
          <a:stretch/>
        </p:blipFill>
        <p:spPr>
          <a:xfrm>
            <a:off x="0" y="0"/>
            <a:ext cx="3048840" cy="558720"/>
          </a:xfrm>
          <a:prstGeom prst="rect">
            <a:avLst/>
          </a:prstGeom>
          <a:ln w="0">
            <a:noFill/>
          </a:ln>
        </p:spPr>
      </p:pic>
      <p:pic>
        <p:nvPicPr>
          <p:cNvPr id="4" name="Grafik 2"/>
          <p:cNvPicPr/>
          <p:nvPr/>
        </p:nvPicPr>
        <p:blipFill>
          <a:blip r:embed="rId15"/>
          <a:stretch/>
        </p:blipFill>
        <p:spPr>
          <a:xfrm>
            <a:off x="7430400" y="134640"/>
            <a:ext cx="3694680" cy="510840"/>
          </a:xfrm>
          <a:prstGeom prst="rect">
            <a:avLst/>
          </a:prstGeom>
          <a:ln w="0">
            <a:noFill/>
          </a:ln>
        </p:spPr>
      </p:pic>
      <p:sp>
        <p:nvSpPr>
          <p:cNvPr id="5" name="CustomShape 4"/>
          <p:cNvSpPr/>
          <p:nvPr/>
        </p:nvSpPr>
        <p:spPr>
          <a:xfrm>
            <a:off x="912240" y="1268280"/>
            <a:ext cx="9204840" cy="358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6" name="CustomShape 5"/>
          <p:cNvSpPr/>
          <p:nvPr/>
        </p:nvSpPr>
        <p:spPr>
          <a:xfrm>
            <a:off x="11444760" y="0"/>
            <a:ext cx="738000" cy="68468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7" name="CustomShape 6"/>
          <p:cNvSpPr/>
          <p:nvPr/>
        </p:nvSpPr>
        <p:spPr>
          <a:xfrm>
            <a:off x="0" y="6642720"/>
            <a:ext cx="1218096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rgbClr val="000000"/>
                </a:solidFill>
                <a:latin typeface="Arial"/>
              </a:rPr>
              <a:t>Click to edit the title text format</a:t>
            </a: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de-DE"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de-DE"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de-DE"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de-DE"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CustomShape 1"/>
          <p:cNvSpPr/>
          <p:nvPr/>
        </p:nvSpPr>
        <p:spPr>
          <a:xfrm>
            <a:off x="11444760" y="0"/>
            <a:ext cx="738000" cy="68468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47" name="CustomShape 2"/>
          <p:cNvSpPr/>
          <p:nvPr/>
        </p:nvSpPr>
        <p:spPr>
          <a:xfrm>
            <a:off x="11438640" y="6453360"/>
            <a:ext cx="754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322B42CA-783C-48E0-8EC0-E1872F6DD447}"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48" name="CustomShape 3"/>
          <p:cNvSpPr/>
          <p:nvPr/>
        </p:nvSpPr>
        <p:spPr>
          <a:xfrm>
            <a:off x="912240" y="1268280"/>
            <a:ext cx="9204840" cy="358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49" name="Picture 19" descr="Logo_TUC_de_RGB"/>
          <p:cNvPicPr/>
          <p:nvPr/>
        </p:nvPicPr>
        <p:blipFill>
          <a:blip r:embed="rId14"/>
          <a:stretch/>
        </p:blipFill>
        <p:spPr>
          <a:xfrm>
            <a:off x="0" y="0"/>
            <a:ext cx="3048840" cy="558720"/>
          </a:xfrm>
          <a:prstGeom prst="rect">
            <a:avLst/>
          </a:prstGeom>
          <a:ln w="0">
            <a:noFill/>
          </a:ln>
        </p:spPr>
      </p:pic>
      <p:pic>
        <p:nvPicPr>
          <p:cNvPr id="50" name="Grafik 2"/>
          <p:cNvPicPr/>
          <p:nvPr/>
        </p:nvPicPr>
        <p:blipFill>
          <a:blip r:embed="rId15"/>
          <a:stretch/>
        </p:blipFill>
        <p:spPr>
          <a:xfrm>
            <a:off x="7430400" y="134640"/>
            <a:ext cx="3694680" cy="510840"/>
          </a:xfrm>
          <a:prstGeom prst="rect">
            <a:avLst/>
          </a:prstGeom>
          <a:ln w="0">
            <a:noFill/>
          </a:ln>
        </p:spPr>
      </p:pic>
      <p:sp>
        <p:nvSpPr>
          <p:cNvPr id="51" name="CustomShape 4"/>
          <p:cNvSpPr/>
          <p:nvPr/>
        </p:nvSpPr>
        <p:spPr>
          <a:xfrm>
            <a:off x="11444760" y="0"/>
            <a:ext cx="738000" cy="6846840"/>
          </a:xfrm>
          <a:prstGeom prst="rect">
            <a:avLst/>
          </a:prstGeom>
          <a:solidFill>
            <a:srgbClr val="000000">
              <a:alpha val="1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FFFFFF"/>
              </a:solidFill>
              <a:latin typeface="Arial"/>
            </a:endParaRPr>
          </a:p>
        </p:txBody>
      </p:sp>
      <p:sp>
        <p:nvSpPr>
          <p:cNvPr id="52" name="CustomShape 5"/>
          <p:cNvSpPr/>
          <p:nvPr/>
        </p:nvSpPr>
        <p:spPr>
          <a:xfrm>
            <a:off x="11438640" y="6453360"/>
            <a:ext cx="754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fld id="{E15E0617-C97C-48E1-BA02-DBE4CF388684}" type="slidenum">
              <a:rPr lang="en-US" sz="1800" b="0" strike="noStrike" spc="-1">
                <a:solidFill>
                  <a:srgbClr val="808080"/>
                </a:solidFill>
                <a:latin typeface="Arial"/>
                <a:ea typeface="DejaVu Sans"/>
              </a:rPr>
              <a:t>‹Nr.›</a:t>
            </a:fld>
            <a:endParaRPr lang="en-GB" sz="1800" b="0" strike="noStrike" spc="-1">
              <a:solidFill>
                <a:srgbClr val="000000"/>
              </a:solidFill>
              <a:latin typeface="Arial"/>
            </a:endParaRPr>
          </a:p>
        </p:txBody>
      </p:sp>
      <p:sp>
        <p:nvSpPr>
          <p:cNvPr id="53" name="CustomShape 6"/>
          <p:cNvSpPr/>
          <p:nvPr/>
        </p:nvSpPr>
        <p:spPr>
          <a:xfrm>
            <a:off x="0" y="6642720"/>
            <a:ext cx="12180960" cy="21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GB" sz="800" b="0" strike="noStrike" spc="-1">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buNone/>
            </a:pPr>
            <a:r>
              <a:rPr lang="de-DE" sz="1800" b="0" strike="noStrike" spc="-1">
                <a:solidFill>
                  <a:srgbClr val="000000"/>
                </a:solidFill>
                <a:latin typeface="Arial"/>
              </a:rPr>
              <a:t>Click to edit the title text format</a:t>
            </a: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de-DE"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de-DE"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de-DE"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de-DE"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de-DE"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4.jpeg"/><Relationship Id="rId1" Type="http://schemas.openxmlformats.org/officeDocument/2006/relationships/slideLayout" Target="../slideLayouts/slideLayout13.xml"/><Relationship Id="rId5" Type="http://schemas.openxmlformats.org/officeDocument/2006/relationships/hyperlink" Target="https://creativecommons.org/licenses/by-nc-nd/2.0/" TargetMode="External"/><Relationship Id="rId4" Type="http://schemas.openxmlformats.org/officeDocument/2006/relationships/hyperlink" Target="https://creativecommons.org/licenses/by-sa/3.0/"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7" Type="http://schemas.openxmlformats.org/officeDocument/2006/relationships/image" Target="../media/image6.jpeg"/><Relationship Id="rId2" Type="http://schemas.openxmlformats.org/officeDocument/2006/relationships/image" Target="../media/image4.jpeg"/><Relationship Id="rId1" Type="http://schemas.openxmlformats.org/officeDocument/2006/relationships/slideLayout" Target="../slideLayouts/slideLayout13.xml"/><Relationship Id="rId6" Type="http://schemas.openxmlformats.org/officeDocument/2006/relationships/image" Target="../media/image5.jpeg"/><Relationship Id="rId5" Type="http://schemas.openxmlformats.org/officeDocument/2006/relationships/hyperlink" Target="https://creativecommons.org/licenses/by-nc-nd/2.0/" TargetMode="External"/><Relationship Id="rId4" Type="http://schemas.openxmlformats.org/officeDocument/2006/relationships/hyperlink" Target="https://creativecommons.org/licenses/by-sa/3.0/"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hyperlink" Target="https://creativecommons.org/licenses/by-sa/4.0/" TargetMode="External"/><Relationship Id="rId7" Type="http://schemas.openxmlformats.org/officeDocument/2006/relationships/image" Target="../media/image6.jpeg"/><Relationship Id="rId2" Type="http://schemas.openxmlformats.org/officeDocument/2006/relationships/image" Target="../media/image4.jpeg"/><Relationship Id="rId1" Type="http://schemas.openxmlformats.org/officeDocument/2006/relationships/slideLayout" Target="../slideLayouts/slideLayout13.xml"/><Relationship Id="rId6" Type="http://schemas.openxmlformats.org/officeDocument/2006/relationships/image" Target="../media/image5.jpeg"/><Relationship Id="rId5" Type="http://schemas.openxmlformats.org/officeDocument/2006/relationships/hyperlink" Target="https://creativecommons.org/licenses/by-nc-nd/2.0/" TargetMode="External"/><Relationship Id="rId4" Type="http://schemas.openxmlformats.org/officeDocument/2006/relationships/hyperlink" Target="https://creativecommons.org/licenses/by-sa/3.0/"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creativecommons.org/licenses/by/2.0/deed.en" TargetMode="External"/><Relationship Id="rId2" Type="http://schemas.openxmlformats.org/officeDocument/2006/relationships/hyperlink" Target="https://creativecommons.org/licenses/by-sa/3.0" TargetMode="External"/><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18.xml.rels><?xml version="1.0" encoding="UTF-8" standalone="yes"?>
<Relationships xmlns="http://schemas.openxmlformats.org/package/2006/relationships"><Relationship Id="rId3" Type="http://schemas.openxmlformats.org/officeDocument/2006/relationships/hyperlink" Target="https://creativecommons.org/licenses/by/2.0/deed.en" TargetMode="External"/><Relationship Id="rId2" Type="http://schemas.openxmlformats.org/officeDocument/2006/relationships/hyperlink" Target="https://creativecommons.org/licenses/by-sa/3.0" TargetMode="External"/><Relationship Id="rId1" Type="http://schemas.openxmlformats.org/officeDocument/2006/relationships/slideLayout" Target="../slideLayouts/slideLayout13.xml"/><Relationship Id="rId5" Type="http://schemas.openxmlformats.org/officeDocument/2006/relationships/image" Target="../media/image9.jpeg"/><Relationship Id="rId4" Type="http://schemas.openxmlformats.org/officeDocument/2006/relationships/image" Target="../media/image8.jpeg"/></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s://creativecommons.org/licenses/by-nc-sa/2.0/" TargetMode="External"/><Relationship Id="rId1" Type="http://schemas.openxmlformats.org/officeDocument/2006/relationships/slideLayout" Target="../slideLayouts/slideLayout13.xml"/><Relationship Id="rId4" Type="http://schemas.openxmlformats.org/officeDocument/2006/relationships/image" Target="../media/image11.jpeg"/></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TCE-LAB/teaching-material/tree/master/The-Limits-to-Growth#readme"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creativecommons.org/licenses/by-nc-nd/4.0/" TargetMode="External"/><Relationship Id="rId2" Type="http://schemas.openxmlformats.org/officeDocument/2006/relationships/hyperlink" Target="https://doi.org/10.1016/j.crm.2021.100355" TargetMode="External"/><Relationship Id="rId1" Type="http://schemas.openxmlformats.org/officeDocument/2006/relationships/slideLayout" Target="../slideLayouts/slideLayout13.xml"/><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hyperlink" Target="https://www.youtube.com/watch?v=TMrtLsQbaok" TargetMode="Externa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hyperlink" Target="https://creativecommons.org/licenses/by-sa/2.0/" TargetMode="External"/><Relationship Id="rId2" Type="http://schemas.openxmlformats.org/officeDocument/2006/relationships/hyperlink" Target="https://creativecommons.org/licenses/by-nc-nd/2.0/" TargetMode="External"/><Relationship Id="rId1" Type="http://schemas.openxmlformats.org/officeDocument/2006/relationships/slideLayout" Target="../slideLayouts/slideLayout13.xml"/><Relationship Id="rId5" Type="http://schemas.openxmlformats.org/officeDocument/2006/relationships/image" Target="../media/image14.jpeg"/><Relationship Id="rId4" Type="http://schemas.openxmlformats.org/officeDocument/2006/relationships/image" Target="../media/image13.jpeg"/></Relationships>
</file>

<file path=ppt/slides/_rels/slide3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hyperlink" Target="https://creativecommons.org/licenses/by-sa/2.0/" TargetMode="External"/><Relationship Id="rId1" Type="http://schemas.openxmlformats.org/officeDocument/2006/relationships/slideLayout" Target="../slideLayouts/slideLayout13.xml"/><Relationship Id="rId4" Type="http://schemas.openxmlformats.org/officeDocument/2006/relationships/image" Target="../media/image16.jpeg"/></Relationships>
</file>

<file path=ppt/slides/_rels/slide3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3.xml"/><Relationship Id="rId4" Type="http://schemas.openxmlformats.org/officeDocument/2006/relationships/hyperlink" Target="https://creativecommons.org/licenses/by-sa/2.0/" TargetMode="External"/></Relationships>
</file>

<file path=ppt/slides/_rels/slide3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hyperlink" Target="https://creativecommons.org/licenses/by-nc-nd/2.0/" TargetMode="Externa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hyperlink" Target="https://creativecommons.org/licenses/by-nc-nd/2.0/" TargetMode="Externa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hyperlink" Target="https://creativecommons.org/licenses/by-nc-nd/2.0/" TargetMode="Externa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hyperlink" Target="https://www.overshootday.org/newsroom/past-earth-overshoot-days/" TargetMode="Externa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hyperlink" Target="https://creativecommons.org/licenses/by/2.0/"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 Id="rId5" Type="http://schemas.openxmlformats.org/officeDocument/2006/relationships/image" Target="../media/image21.jpeg"/><Relationship Id="rId4" Type="http://schemas.openxmlformats.org/officeDocument/2006/relationships/hyperlink" Target="https://creativecommons.org/publicdomain/zero/1.0/"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creativecommons.org/licenses/by/2.0/"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hyperlink" Target="https://creativecommons.org/publicdomain/zero/1.0/"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creativecommons.org/licenses/by/2.0/" TargetMode="External"/><Relationship Id="rId7" Type="http://schemas.openxmlformats.org/officeDocument/2006/relationships/image" Target="../media/image23.jpe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hyperlink" Target="https://creativecommons.org/publicdomain/zero/1.0/" TargetMode="External"/></Relationships>
</file>

<file path=ppt/slides/_rels/slide46.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hyperlink" Target="https://creativecommons.org/licenses/by/2.0/" TargetMode="External"/><Relationship Id="rId7" Type="http://schemas.openxmlformats.org/officeDocument/2006/relationships/image" Target="../media/image23.jpe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hyperlink" Target="https://creativecommons.org/publicdomain/zero/1.0/"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6.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hyperlink" Target="https://www.youtube.com/watch?v=YJSehRlU34w" TargetMode="Externa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3" Type="http://schemas.openxmlformats.org/officeDocument/2006/relationships/hyperlink" Target="https://sync.academiccloud.de/index.php/s/MW3wY8uOVJbTrei" TargetMode="External"/><Relationship Id="rId2" Type="http://schemas.openxmlformats.org/officeDocument/2006/relationships/hyperlink" Target="https://github.com/ETCE-LAB/teaching-material/tree/master/The-Limits-to-Growth/Exercises" TargetMode="Externa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CustomShape 1"/>
          <p:cNvSpPr/>
          <p:nvPr/>
        </p:nvSpPr>
        <p:spPr>
          <a:xfrm>
            <a:off x="527400" y="1412640"/>
            <a:ext cx="10357920" cy="1144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3200" b="1" strike="noStrike" spc="-1">
                <a:solidFill>
                  <a:srgbClr val="008C4F"/>
                </a:solidFill>
                <a:latin typeface="DejaVu Sans"/>
                <a:ea typeface="DejaVu Sans"/>
              </a:rPr>
              <a:t>The Limits to Growth: Sustainability and the Circular Economy</a:t>
            </a:r>
            <a:endParaRPr lang="en-GB" sz="3200" b="0" strike="noStrike" spc="-1">
              <a:solidFill>
                <a:srgbClr val="000000"/>
              </a:solidFill>
              <a:latin typeface="Arial"/>
            </a:endParaRPr>
          </a:p>
        </p:txBody>
      </p:sp>
      <p:sp>
        <p:nvSpPr>
          <p:cNvPr id="99" name="CustomShape 2"/>
          <p:cNvSpPr/>
          <p:nvPr/>
        </p:nvSpPr>
        <p:spPr>
          <a:xfrm>
            <a:off x="527400" y="2852640"/>
            <a:ext cx="10357920" cy="2365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spcBef>
                <a:spcPts val="479"/>
              </a:spcBef>
              <a:tabLst>
                <a:tab pos="0" algn="l"/>
              </a:tabLst>
            </a:pPr>
            <a:r>
              <a:rPr lang="en-US" sz="2400" b="1" strike="noStrike" spc="-1">
                <a:solidFill>
                  <a:srgbClr val="000000"/>
                </a:solidFill>
                <a:latin typeface="DejaVu Sans"/>
                <a:ea typeface="DejaVu Sans"/>
              </a:rPr>
              <a:t>Lecture 1: Introduction</a:t>
            </a:r>
            <a:endParaRPr lang="en-GB" sz="2400" b="0" strike="noStrike" spc="-1">
              <a:solidFill>
                <a:srgbClr val="000000"/>
              </a:solidFill>
              <a:latin typeface="Arial"/>
            </a:endParaRPr>
          </a:p>
          <a:p>
            <a:pPr algn="ctr">
              <a:lnSpc>
                <a:spcPct val="100000"/>
              </a:lnSpc>
              <a:spcBef>
                <a:spcPts val="479"/>
              </a:spcBef>
              <a:tabLst>
                <a:tab pos="0" algn="l"/>
              </a:tabLst>
            </a:pPr>
            <a:endParaRPr lang="en-GB" sz="2400" b="0" strike="noStrike" spc="-1">
              <a:solidFill>
                <a:srgbClr val="000000"/>
              </a:solidFill>
              <a:latin typeface="Arial"/>
            </a:endParaRPr>
          </a:p>
          <a:p>
            <a:pPr algn="ctr">
              <a:lnSpc>
                <a:spcPct val="100000"/>
              </a:lnSpc>
              <a:spcBef>
                <a:spcPts val="241"/>
              </a:spcBef>
              <a:tabLst>
                <a:tab pos="0" algn="l"/>
              </a:tabLst>
            </a:pPr>
            <a:endParaRPr lang="en-GB" sz="2400" b="0" strike="noStrike" spc="-1">
              <a:solidFill>
                <a:srgbClr val="000000"/>
              </a:solidFill>
              <a:latin typeface="Arial"/>
            </a:endParaRPr>
          </a:p>
          <a:p>
            <a:pPr algn="ctr">
              <a:lnSpc>
                <a:spcPct val="100000"/>
              </a:lnSpc>
              <a:spcBef>
                <a:spcPts val="241"/>
              </a:spcBef>
              <a:tabLst>
                <a:tab pos="0" algn="l"/>
              </a:tabLst>
            </a:pPr>
            <a:endParaRPr lang="en-GB" sz="24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Prof. Dr. Benjamin Leiding</a:t>
            </a:r>
            <a:endParaRPr lang="en-GB" sz="1600" b="0" strike="noStrike" spc="-1">
              <a:solidFill>
                <a:srgbClr val="000000"/>
              </a:solidFill>
              <a:latin typeface="Arial"/>
            </a:endParaRPr>
          </a:p>
          <a:p>
            <a:pPr algn="ctr">
              <a:lnSpc>
                <a:spcPct val="100000"/>
              </a:lnSpc>
              <a:spcBef>
                <a:spcPts val="320"/>
              </a:spcBef>
              <a:tabLst>
                <a:tab pos="0" algn="l"/>
              </a:tabLst>
            </a:pPr>
            <a:r>
              <a:rPr lang="en-US" sz="1600" b="0" strike="noStrike" spc="-1">
                <a:solidFill>
                  <a:srgbClr val="000000"/>
                </a:solidFill>
                <a:latin typeface="DejaVu Sans"/>
                <a:ea typeface="DejaVu Sans"/>
              </a:rPr>
              <a:t> M.A. Theresa Sommer</a:t>
            </a:r>
            <a:endParaRPr lang="en-GB" sz="16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is the Problem?</a:t>
            </a:r>
            <a:endParaRPr lang="en-GB" sz="2400" b="0" strike="noStrike" spc="-1">
              <a:solidFill>
                <a:srgbClr val="000000"/>
              </a:solidFill>
              <a:latin typeface="Arial"/>
            </a:endParaRPr>
          </a:p>
        </p:txBody>
      </p:sp>
      <p:sp>
        <p:nvSpPr>
          <p:cNvPr id="117"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18" name="CustomShape 3"/>
          <p:cNvSpPr/>
          <p:nvPr/>
        </p:nvSpPr>
        <p:spPr>
          <a:xfrm>
            <a:off x="4206240" y="721800"/>
            <a:ext cx="1088640" cy="33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is the Problem?</a:t>
            </a:r>
            <a:endParaRPr lang="en-GB" sz="2400" b="0" strike="noStrike" spc="-1">
              <a:solidFill>
                <a:srgbClr val="000000"/>
              </a:solidFill>
              <a:latin typeface="Arial"/>
            </a:endParaRPr>
          </a:p>
        </p:txBody>
      </p:sp>
      <p:sp>
        <p:nvSpPr>
          <p:cNvPr id="120"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2600" b="1" strike="noStrike" spc="-1">
                <a:solidFill>
                  <a:srgbClr val="000000"/>
                </a:solidFill>
                <a:latin typeface="DejaVu Sans"/>
                <a:ea typeface="DejaVu Sans"/>
              </a:rPr>
              <a:t>We only have one planet and we are ruining it.</a:t>
            </a:r>
            <a:endParaRPr lang="en-GB" sz="2600" b="0" strike="noStrike" spc="-1">
              <a:solidFill>
                <a:srgbClr val="000000"/>
              </a:solidFill>
              <a:latin typeface="Arial"/>
            </a:endParaRPr>
          </a:p>
        </p:txBody>
      </p:sp>
      <p:sp>
        <p:nvSpPr>
          <p:cNvPr id="121" name="CustomShape 3"/>
          <p:cNvSpPr/>
          <p:nvPr/>
        </p:nvSpPr>
        <p:spPr>
          <a:xfrm>
            <a:off x="4206240" y="721800"/>
            <a:ext cx="1088640" cy="33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22" name="CustomShape 4"/>
          <p:cNvSpPr/>
          <p:nvPr/>
        </p:nvSpPr>
        <p:spPr>
          <a:xfrm>
            <a:off x="865800" y="2859480"/>
            <a:ext cx="9924840" cy="1876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24"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25"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26" name="CustomShape 4"/>
          <p:cNvSpPr/>
          <p:nvPr/>
        </p:nvSpPr>
        <p:spPr>
          <a:xfrm>
            <a:off x="263520" y="6492240"/>
            <a:ext cx="1061424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Hannah Ritchie and Max Roser, adapted for svg and smartphone by Eric Fisk – https://commons.wikimedia.org/wiki/File:Greenhouse_gas_emission_scenarios_01.svg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127" name="Grafik 126"/>
          <p:cNvPicPr/>
          <p:nvPr/>
        </p:nvPicPr>
        <p:blipFill>
          <a:blip r:embed="rId3"/>
          <a:srcRect t="8758"/>
          <a:stretch/>
        </p:blipFill>
        <p:spPr>
          <a:xfrm>
            <a:off x="2710440" y="1643400"/>
            <a:ext cx="6247080" cy="4845240"/>
          </a:xfrm>
          <a:prstGeom prst="rect">
            <a:avLst/>
          </a:prstGeom>
          <a:ln w="0">
            <a:noFill/>
          </a:ln>
        </p:spPr>
      </p:pic>
      <p:sp>
        <p:nvSpPr>
          <p:cNvPr id="128" name="CustomShape 5"/>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Global GHG Emission Pathways (2019)</a:t>
            </a:r>
            <a:endParaRPr lang="en-GB" sz="2200" b="0" strike="noStrike" spc="-1">
              <a:solidFill>
                <a:srgbClr val="000000"/>
              </a:solidFill>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30"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31" name="CustomShape 3"/>
          <p:cNvSpPr/>
          <p:nvPr/>
        </p:nvSpPr>
        <p:spPr>
          <a:xfrm>
            <a:off x="4206240" y="721800"/>
            <a:ext cx="1088640" cy="33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32" name="CustomShape 4"/>
          <p:cNvSpPr/>
          <p:nvPr/>
        </p:nvSpPr>
        <p:spPr>
          <a:xfrm>
            <a:off x="2377440" y="3056040"/>
            <a:ext cx="6669360" cy="1145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800" b="0" i="1" strike="noStrike" spc="-1">
                <a:solidFill>
                  <a:srgbClr val="000000"/>
                </a:solidFill>
                <a:latin typeface="DejaVu Sans"/>
                <a:ea typeface="DejaVu Sans"/>
              </a:rPr>
              <a:t>“If we can keep warming below </a:t>
            </a:r>
            <a:r>
              <a:rPr lang="en-US" sz="1800" b="1" i="1" strike="noStrike" spc="-1">
                <a:solidFill>
                  <a:srgbClr val="000000"/>
                </a:solidFill>
                <a:latin typeface="DejaVu Sans"/>
                <a:ea typeface="DejaVu Sans"/>
              </a:rPr>
              <a:t>3°C</a:t>
            </a:r>
            <a:r>
              <a:rPr lang="en-US" sz="1800" b="0" i="1" strike="noStrike" spc="-1">
                <a:solidFill>
                  <a:srgbClr val="000000"/>
                </a:solidFill>
                <a:latin typeface="DejaVu Sans"/>
                <a:ea typeface="DejaVu Sans"/>
              </a:rPr>
              <a:t> we likely remain within our adaptive capacity as a civilization, but at </a:t>
            </a:r>
            <a:r>
              <a:rPr lang="en-US" sz="1800" b="1" i="1" strike="noStrike" spc="-1">
                <a:solidFill>
                  <a:srgbClr val="000000"/>
                </a:solidFill>
                <a:latin typeface="DejaVu Sans"/>
                <a:ea typeface="DejaVu Sans"/>
              </a:rPr>
              <a:t>2.7°C</a:t>
            </a:r>
            <a:r>
              <a:rPr lang="en-US" sz="1800" b="0" i="1" strike="noStrike" spc="-1">
                <a:solidFill>
                  <a:srgbClr val="000000"/>
                </a:solidFill>
                <a:latin typeface="DejaVu Sans"/>
                <a:ea typeface="DejaVu Sans"/>
              </a:rPr>
              <a:t> warming we would experience </a:t>
            </a:r>
            <a:r>
              <a:rPr lang="en-US" sz="1800" b="0" i="1" u="sng" strike="noStrike" spc="-1">
                <a:solidFill>
                  <a:srgbClr val="000000"/>
                </a:solidFill>
                <a:uFillTx/>
                <a:latin typeface="DejaVu Sans"/>
                <a:ea typeface="DejaVu Sans"/>
              </a:rPr>
              <a:t>great hardship</a:t>
            </a:r>
            <a:r>
              <a:rPr lang="en-US" sz="1800" b="0" i="1" strike="noStrike" spc="-1">
                <a:solidFill>
                  <a:srgbClr val="000000"/>
                </a:solidFill>
                <a:latin typeface="DejaVu Sans"/>
                <a:ea typeface="DejaVu Sans"/>
              </a:rPr>
              <a:t>.” - Prof. Michael Mann</a:t>
            </a:r>
            <a:endParaRPr lang="en-GB" sz="1800" b="0" strike="noStrike" spc="-1">
              <a:solidFill>
                <a:srgbClr val="000000"/>
              </a:solidFill>
              <a:latin typeface="Arial"/>
            </a:endParaRPr>
          </a:p>
        </p:txBody>
      </p:sp>
      <p:sp>
        <p:nvSpPr>
          <p:cNvPr id="133" name="CustomShape 5"/>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34" name="CustomShape 6"/>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1.5°C vs. 2/3/4°C</a:t>
            </a:r>
            <a:endParaRPr lang="en-GB" sz="2200" b="0" strike="noStrike" spc="-1">
              <a:solidFill>
                <a:srgbClr val="000000"/>
              </a:solidFill>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pic>
        <p:nvPicPr>
          <p:cNvPr id="136" name="Grafik 135"/>
          <p:cNvPicPr/>
          <p:nvPr/>
        </p:nvPicPr>
        <p:blipFill>
          <a:blip r:embed="rId2"/>
          <a:stretch/>
        </p:blipFill>
        <p:spPr>
          <a:xfrm>
            <a:off x="457200" y="1765080"/>
            <a:ext cx="4970520" cy="4469040"/>
          </a:xfrm>
          <a:prstGeom prst="rect">
            <a:avLst/>
          </a:prstGeom>
          <a:ln w="0">
            <a:noFill/>
          </a:ln>
        </p:spPr>
      </p:pic>
      <p:sp>
        <p:nvSpPr>
          <p:cNvPr id="137" name="CustomShape 2"/>
          <p:cNvSpPr/>
          <p:nvPr/>
        </p:nvSpPr>
        <p:spPr>
          <a:xfrm>
            <a:off x="274320" y="6219360"/>
            <a:ext cx="7776720" cy="556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Bettina Vier – https://commons.wikimedia.org/wiki/File:Altenahr_-_8_Tage_nach_der_Flut_-_Volksbank.jpg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+ 3. Sören Kraft – https://commons.wikimedia.org/wiki/File:Okerstausee_Niedrigwasser.jpg – </a:t>
            </a:r>
            <a:r>
              <a:rPr lang="en-US" sz="900" b="0" u="sng" strike="noStrike" spc="-1">
                <a:solidFill>
                  <a:srgbClr val="0000FF"/>
                </a:solidFill>
                <a:uFillTx/>
                <a:latin typeface="Roboto"/>
                <a:ea typeface="Roboto"/>
                <a:hlinkClick r:id="rId4"/>
              </a:rPr>
              <a:t>CC BY-SA 3.0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4. ILRI – https://www.flickr.com/photos/ilri/24223476605 – </a:t>
            </a:r>
            <a:r>
              <a:rPr lang="en-US" sz="900" b="0" u="sng" strike="noStrike" spc="-1">
                <a:solidFill>
                  <a:srgbClr val="0000FF"/>
                </a:solidFill>
                <a:uFillTx/>
                <a:latin typeface="Roboto"/>
                <a:ea typeface="Roboto"/>
                <a:hlinkClick r:id="rId5"/>
              </a:rPr>
              <a:t>CC BY-NC-ND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138"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Floods and Droughts</a:t>
            </a:r>
            <a:endParaRPr lang="en-GB" sz="2200" b="0" strike="noStrike" spc="-1">
              <a:solidFill>
                <a:srgbClr val="000000"/>
              </a:solidFill>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pic>
        <p:nvPicPr>
          <p:cNvPr id="140" name="Grafik 139"/>
          <p:cNvPicPr/>
          <p:nvPr/>
        </p:nvPicPr>
        <p:blipFill>
          <a:blip r:embed="rId2"/>
          <a:stretch/>
        </p:blipFill>
        <p:spPr>
          <a:xfrm>
            <a:off x="457200" y="1765080"/>
            <a:ext cx="4970520" cy="4469040"/>
          </a:xfrm>
          <a:prstGeom prst="rect">
            <a:avLst/>
          </a:prstGeom>
          <a:ln w="0">
            <a:noFill/>
          </a:ln>
        </p:spPr>
      </p:pic>
      <p:sp>
        <p:nvSpPr>
          <p:cNvPr id="141" name="CustomShape 2"/>
          <p:cNvSpPr/>
          <p:nvPr/>
        </p:nvSpPr>
        <p:spPr>
          <a:xfrm>
            <a:off x="274320" y="6219360"/>
            <a:ext cx="7776720" cy="556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Bettina Vier – https://commons.wikimedia.org/wiki/File:Altenahr_-_8_Tage_nach_der_Flut_-_Volksbank.jpg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+ 3. Sören Kraft – https://commons.wikimedia.org/wiki/File:Okerstausee_Niedrigwasser.jpg – </a:t>
            </a:r>
            <a:r>
              <a:rPr lang="en-US" sz="900" b="0" u="sng" strike="noStrike" spc="-1">
                <a:solidFill>
                  <a:srgbClr val="0000FF"/>
                </a:solidFill>
                <a:uFillTx/>
                <a:latin typeface="Roboto"/>
                <a:ea typeface="Roboto"/>
                <a:hlinkClick r:id="rId4"/>
              </a:rPr>
              <a:t>CC BY-SA 3.0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4. ILRI – https://www.flickr.com/photos/ilri/24223476605 – </a:t>
            </a:r>
            <a:r>
              <a:rPr lang="en-US" sz="900" b="0" u="sng" strike="noStrike" spc="-1">
                <a:solidFill>
                  <a:srgbClr val="0000FF"/>
                </a:solidFill>
                <a:uFillTx/>
                <a:latin typeface="Roboto"/>
                <a:ea typeface="Roboto"/>
                <a:hlinkClick r:id="rId5"/>
              </a:rPr>
              <a:t>CC BY-NC-ND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142" name="Grafik 141"/>
          <p:cNvPicPr/>
          <p:nvPr/>
        </p:nvPicPr>
        <p:blipFill>
          <a:blip r:embed="rId6"/>
          <a:stretch/>
        </p:blipFill>
        <p:spPr>
          <a:xfrm>
            <a:off x="5716800" y="1765080"/>
            <a:ext cx="3512520" cy="2632680"/>
          </a:xfrm>
          <a:prstGeom prst="rect">
            <a:avLst/>
          </a:prstGeom>
          <a:ln w="0">
            <a:noFill/>
          </a:ln>
        </p:spPr>
      </p:pic>
      <p:pic>
        <p:nvPicPr>
          <p:cNvPr id="143" name="Grafik 142"/>
          <p:cNvPicPr/>
          <p:nvPr/>
        </p:nvPicPr>
        <p:blipFill>
          <a:blip r:embed="rId7"/>
          <a:stretch/>
        </p:blipFill>
        <p:spPr>
          <a:xfrm>
            <a:off x="9290880" y="1697400"/>
            <a:ext cx="2041560" cy="2724120"/>
          </a:xfrm>
          <a:prstGeom prst="rect">
            <a:avLst/>
          </a:prstGeom>
          <a:ln w="0">
            <a:noFill/>
          </a:ln>
        </p:spPr>
      </p:pic>
      <p:sp>
        <p:nvSpPr>
          <p:cNvPr id="144"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Floods and Droughts</a:t>
            </a:r>
            <a:endParaRPr lang="en-GB" sz="2200" b="0" strike="noStrike" spc="-1">
              <a:solidFill>
                <a:srgbClr val="000000"/>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pic>
        <p:nvPicPr>
          <p:cNvPr id="146" name="Grafik 145"/>
          <p:cNvPicPr/>
          <p:nvPr/>
        </p:nvPicPr>
        <p:blipFill>
          <a:blip r:embed="rId2"/>
          <a:stretch/>
        </p:blipFill>
        <p:spPr>
          <a:xfrm>
            <a:off x="457200" y="1765080"/>
            <a:ext cx="4970520" cy="4469040"/>
          </a:xfrm>
          <a:prstGeom prst="rect">
            <a:avLst/>
          </a:prstGeom>
          <a:ln w="0">
            <a:noFill/>
          </a:ln>
        </p:spPr>
      </p:pic>
      <p:sp>
        <p:nvSpPr>
          <p:cNvPr id="147" name="CustomShape 2"/>
          <p:cNvSpPr/>
          <p:nvPr/>
        </p:nvSpPr>
        <p:spPr>
          <a:xfrm>
            <a:off x="274320" y="6219360"/>
            <a:ext cx="7776720" cy="556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Bettina Vier – https://commons.wikimedia.org/wiki/File:Altenahr_-_8_Tage_nach_der_Flut_-_Volksbank.jpg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+ 3. Sören Kraft – https://commons.wikimedia.org/wiki/File:Okerstausee_Niedrigwasser.jpg – </a:t>
            </a:r>
            <a:r>
              <a:rPr lang="en-US" sz="900" b="0" u="sng" strike="noStrike" spc="-1">
                <a:solidFill>
                  <a:srgbClr val="0000FF"/>
                </a:solidFill>
                <a:uFillTx/>
                <a:latin typeface="Roboto"/>
                <a:ea typeface="Roboto"/>
                <a:hlinkClick r:id="rId4"/>
              </a:rPr>
              <a:t>CC BY-SA 3.0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4. ILRI – https://www.flickr.com/photos/ilri/24223476605 – </a:t>
            </a:r>
            <a:r>
              <a:rPr lang="en-US" sz="900" b="0" u="sng" strike="noStrike" spc="-1">
                <a:solidFill>
                  <a:srgbClr val="0000FF"/>
                </a:solidFill>
                <a:uFillTx/>
                <a:latin typeface="Roboto"/>
                <a:ea typeface="Roboto"/>
                <a:hlinkClick r:id="rId5"/>
              </a:rPr>
              <a:t>CC BY-NC-ND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148" name="Grafik 147"/>
          <p:cNvPicPr/>
          <p:nvPr/>
        </p:nvPicPr>
        <p:blipFill>
          <a:blip r:embed="rId6"/>
          <a:stretch/>
        </p:blipFill>
        <p:spPr>
          <a:xfrm>
            <a:off x="5716800" y="1765080"/>
            <a:ext cx="3512520" cy="2632680"/>
          </a:xfrm>
          <a:prstGeom prst="rect">
            <a:avLst/>
          </a:prstGeom>
          <a:ln w="0">
            <a:noFill/>
          </a:ln>
        </p:spPr>
      </p:pic>
      <p:pic>
        <p:nvPicPr>
          <p:cNvPr id="149" name="Grafik 148"/>
          <p:cNvPicPr/>
          <p:nvPr/>
        </p:nvPicPr>
        <p:blipFill>
          <a:blip r:embed="rId7"/>
          <a:stretch/>
        </p:blipFill>
        <p:spPr>
          <a:xfrm>
            <a:off x="9290880" y="1697400"/>
            <a:ext cx="2041560" cy="2724120"/>
          </a:xfrm>
          <a:prstGeom prst="rect">
            <a:avLst/>
          </a:prstGeom>
          <a:ln w="0">
            <a:noFill/>
          </a:ln>
        </p:spPr>
      </p:pic>
      <p:pic>
        <p:nvPicPr>
          <p:cNvPr id="150" name="Grafik 149"/>
          <p:cNvPicPr/>
          <p:nvPr/>
        </p:nvPicPr>
        <p:blipFill>
          <a:blip r:embed="rId8"/>
          <a:srcRect t="21419"/>
          <a:stretch/>
        </p:blipFill>
        <p:spPr>
          <a:xfrm>
            <a:off x="7925760" y="4663440"/>
            <a:ext cx="3406680" cy="2005560"/>
          </a:xfrm>
          <a:prstGeom prst="rect">
            <a:avLst/>
          </a:prstGeom>
          <a:ln w="0">
            <a:noFill/>
          </a:ln>
        </p:spPr>
      </p:pic>
      <p:sp>
        <p:nvSpPr>
          <p:cNvPr id="151"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Floods and Droughts</a:t>
            </a:r>
            <a:endParaRPr lang="en-GB" sz="2200" b="0" strike="noStrike" spc="-1">
              <a:solidFill>
                <a:srgbClr val="000000"/>
              </a:solidFill>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53"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Famine</a:t>
            </a:r>
            <a:endParaRPr lang="en-GB" sz="2200" b="0" strike="noStrike" spc="-1">
              <a:solidFill>
                <a:srgbClr val="000000"/>
              </a:solidFill>
              <a:latin typeface="Arial"/>
            </a:endParaRPr>
          </a:p>
        </p:txBody>
      </p:sp>
      <p:sp>
        <p:nvSpPr>
          <p:cNvPr id="154" name="CustomShape 3"/>
          <p:cNvSpPr/>
          <p:nvPr/>
        </p:nvSpPr>
        <p:spPr>
          <a:xfrm>
            <a:off x="263520" y="6356520"/>
            <a:ext cx="777672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Tiia Monto – https://commons.wikimedia.org/wiki/File:Vegetables_in_supermarket.jpg – </a:t>
            </a:r>
            <a:r>
              <a:rPr lang="en-US" sz="900" b="0" u="sng" strike="noStrike" spc="-1">
                <a:solidFill>
                  <a:srgbClr val="0000FF"/>
                </a:solidFill>
                <a:uFillTx/>
                <a:latin typeface="Roboto"/>
                <a:ea typeface="Roboto"/>
                <a:hlinkClick r:id="rId2"/>
              </a:rPr>
              <a:t>CC BY-SA 3.0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Martin Shaw – https://commons.wikimedia.org/wiki/File:Vegetable_section_empty_in_a_supermarket_in_Kenmore.jpg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155" name="Grafik 154"/>
          <p:cNvPicPr/>
          <p:nvPr/>
        </p:nvPicPr>
        <p:blipFill>
          <a:blip r:embed="rId4"/>
          <a:stretch/>
        </p:blipFill>
        <p:spPr>
          <a:xfrm>
            <a:off x="274320" y="2011680"/>
            <a:ext cx="5023440" cy="3688920"/>
          </a:xfrm>
          <a:prstGeom prst="rect">
            <a:avLst/>
          </a:prstGeom>
          <a:ln w="0">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57"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Famine</a:t>
            </a:r>
            <a:endParaRPr lang="en-GB" sz="2200" b="0" strike="noStrike" spc="-1">
              <a:solidFill>
                <a:srgbClr val="000000"/>
              </a:solidFill>
              <a:latin typeface="Arial"/>
            </a:endParaRPr>
          </a:p>
        </p:txBody>
      </p:sp>
      <p:sp>
        <p:nvSpPr>
          <p:cNvPr id="158" name="CustomShape 3"/>
          <p:cNvSpPr/>
          <p:nvPr/>
        </p:nvSpPr>
        <p:spPr>
          <a:xfrm>
            <a:off x="263520" y="6356520"/>
            <a:ext cx="777672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Tiia Monto – https://commons.wikimedia.org/wiki/File:Vegetables_in_supermarket.jpg – </a:t>
            </a:r>
            <a:r>
              <a:rPr lang="en-US" sz="900" b="0" u="sng" strike="noStrike" spc="-1">
                <a:solidFill>
                  <a:srgbClr val="0000FF"/>
                </a:solidFill>
                <a:uFillTx/>
                <a:latin typeface="Roboto"/>
                <a:ea typeface="Roboto"/>
                <a:hlinkClick r:id="rId2"/>
              </a:rPr>
              <a:t>CC BY-SA 3.0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Martin Shaw – https://commons.wikimedia.org/wiki/File:Vegetable_section_empty_in_a_supermarket_in_Kenmore.jpg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159" name="Grafik 158"/>
          <p:cNvPicPr/>
          <p:nvPr/>
        </p:nvPicPr>
        <p:blipFill>
          <a:blip r:embed="rId4"/>
          <a:stretch/>
        </p:blipFill>
        <p:spPr>
          <a:xfrm>
            <a:off x="274320" y="2011680"/>
            <a:ext cx="5023440" cy="3688920"/>
          </a:xfrm>
          <a:prstGeom prst="rect">
            <a:avLst/>
          </a:prstGeom>
          <a:ln w="0">
            <a:noFill/>
          </a:ln>
        </p:spPr>
      </p:pic>
      <p:pic>
        <p:nvPicPr>
          <p:cNvPr id="160" name="Grafik 159"/>
          <p:cNvPicPr/>
          <p:nvPr/>
        </p:nvPicPr>
        <p:blipFill>
          <a:blip r:embed="rId5"/>
          <a:stretch/>
        </p:blipFill>
        <p:spPr>
          <a:xfrm>
            <a:off x="6583680" y="2103120"/>
            <a:ext cx="4749120" cy="3560400"/>
          </a:xfrm>
          <a:prstGeom prst="rect">
            <a:avLst/>
          </a:prstGeom>
          <a:ln w="0">
            <a:noFill/>
          </a:ln>
        </p:spPr>
      </p:pic>
      <p:sp>
        <p:nvSpPr>
          <p:cNvPr id="161" name="CustomShape 4"/>
          <p:cNvSpPr/>
          <p:nvPr/>
        </p:nvSpPr>
        <p:spPr>
          <a:xfrm>
            <a:off x="5577840" y="3657600"/>
            <a:ext cx="817200" cy="177120"/>
          </a:xfrm>
          <a:custGeom>
            <a:avLst/>
            <a:gdLst>
              <a:gd name="textAreaLeft" fmla="*/ 0 w 817200"/>
              <a:gd name="textAreaRight" fmla="*/ 817560 w 817200"/>
              <a:gd name="textAreaTop" fmla="*/ 0 h 177120"/>
              <a:gd name="textAreaBottom" fmla="*/ 177480 h 177120"/>
            </a:gdLst>
            <a:ahLst/>
            <a:cxnLst/>
            <a:rect l="textAreaLeft" t="textAreaTop" r="textAreaRight" b="textAreaBottom"/>
            <a:pathLst>
              <a:path w="2288" h="510">
                <a:moveTo>
                  <a:pt x="0" y="127"/>
                </a:moveTo>
                <a:lnTo>
                  <a:pt x="1715" y="127"/>
                </a:lnTo>
                <a:lnTo>
                  <a:pt x="1715" y="0"/>
                </a:lnTo>
                <a:lnTo>
                  <a:pt x="2287" y="254"/>
                </a:lnTo>
                <a:lnTo>
                  <a:pt x="1715" y="509"/>
                </a:lnTo>
                <a:lnTo>
                  <a:pt x="1715" y="381"/>
                </a:lnTo>
                <a:lnTo>
                  <a:pt x="0" y="381"/>
                </a:lnTo>
                <a:lnTo>
                  <a:pt x="0" y="127"/>
                </a:lnTo>
              </a:path>
            </a:pathLst>
          </a:cu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63"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Wildfires</a:t>
            </a:r>
            <a:endParaRPr lang="en-GB" sz="2200" b="0" strike="noStrike" spc="-1">
              <a:solidFill>
                <a:srgbClr val="000000"/>
              </a:solidFill>
              <a:latin typeface="Arial"/>
            </a:endParaRPr>
          </a:p>
        </p:txBody>
      </p:sp>
      <p:sp>
        <p:nvSpPr>
          <p:cNvPr id="164" name="CustomShape 3"/>
          <p:cNvSpPr/>
          <p:nvPr/>
        </p:nvSpPr>
        <p:spPr>
          <a:xfrm>
            <a:off x="263520" y="6356520"/>
            <a:ext cx="7776720" cy="382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Bruce Detorres – https://www.flickr.com/photos/brucedetorres/49352689768 – Public Domain.</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slworking2 – https://www.flickr.com/photos/slworking/29034137667 –  </a:t>
            </a:r>
            <a:r>
              <a:rPr lang="en-US" sz="900" b="0" u="sng" strike="noStrike" spc="-1">
                <a:solidFill>
                  <a:srgbClr val="0000FF"/>
                </a:solidFill>
                <a:uFillTx/>
                <a:latin typeface="Roboto"/>
                <a:ea typeface="Roboto"/>
                <a:hlinkClick r:id="rId2"/>
              </a:rPr>
              <a:t>CC BY-NC-SA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165" name="Grafik 164"/>
          <p:cNvPicPr/>
          <p:nvPr/>
        </p:nvPicPr>
        <p:blipFill>
          <a:blip r:embed="rId3"/>
          <a:stretch/>
        </p:blipFill>
        <p:spPr>
          <a:xfrm>
            <a:off x="457200" y="1730160"/>
            <a:ext cx="3571560" cy="2378880"/>
          </a:xfrm>
          <a:prstGeom prst="rect">
            <a:avLst/>
          </a:prstGeom>
          <a:ln w="0">
            <a:noFill/>
          </a:ln>
        </p:spPr>
      </p:pic>
      <p:pic>
        <p:nvPicPr>
          <p:cNvPr id="166" name="Grafik 165"/>
          <p:cNvPicPr/>
          <p:nvPr/>
        </p:nvPicPr>
        <p:blipFill>
          <a:blip r:embed="rId4"/>
          <a:stretch/>
        </p:blipFill>
        <p:spPr>
          <a:xfrm>
            <a:off x="4564080" y="1737360"/>
            <a:ext cx="6494400" cy="4327560"/>
          </a:xfrm>
          <a:prstGeom prst="rect">
            <a:avLst/>
          </a:prstGeom>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ustomShape 1"/>
          <p:cNvSpPr/>
          <p:nvPr/>
        </p:nvSpPr>
        <p:spPr>
          <a:xfrm>
            <a:off x="335520" y="764640"/>
            <a:ext cx="10739880" cy="49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License</a:t>
            </a:r>
            <a:endParaRPr lang="en-GB" sz="2400" b="0" strike="noStrike" spc="-1">
              <a:solidFill>
                <a:srgbClr val="000000"/>
              </a:solidFill>
              <a:latin typeface="Arial"/>
            </a:endParaRPr>
          </a:p>
        </p:txBody>
      </p:sp>
      <p:sp>
        <p:nvSpPr>
          <p:cNvPr id="101" name="CustomShape 2"/>
          <p:cNvSpPr/>
          <p:nvPr/>
        </p:nvSpPr>
        <p:spPr>
          <a:xfrm>
            <a:off x="335520" y="1268280"/>
            <a:ext cx="10739880" cy="5027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This work is licensed under a </a:t>
            </a:r>
            <a:r>
              <a:rPr lang="en-US" sz="1800" b="1" strike="noStrike" spc="-1">
                <a:solidFill>
                  <a:srgbClr val="000000"/>
                </a:solidFill>
                <a:latin typeface="DejaVu Sans"/>
                <a:ea typeface="DejaVu Sans"/>
              </a:rPr>
              <a:t>Creative Commons Attribution-ShareAlike 4.0 International License</a:t>
            </a:r>
            <a:r>
              <a:rPr lang="en-US" sz="1800" b="0" strike="noStrike" spc="-1">
                <a:solidFill>
                  <a:srgbClr val="000000"/>
                </a:solidFill>
                <a:latin typeface="DejaVu Sans"/>
                <a:ea typeface="DejaVu Sans"/>
              </a:rPr>
              <a:t>. To view a copy of this license, please refer to </a:t>
            </a:r>
            <a:r>
              <a:rPr lang="en-US" sz="1800" b="0" u="sng" strike="noStrike" spc="-1">
                <a:solidFill>
                  <a:srgbClr val="0000FF"/>
                </a:solidFill>
                <a:uFillTx/>
                <a:latin typeface="DejaVu Sans"/>
                <a:ea typeface="DejaVu Sans"/>
                <a:hlinkClick r:id="rId2"/>
              </a:rPr>
              <a:t>https://creativecommons.org/licenses/by-sa/4.0/</a:t>
            </a: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Updated versions of these slides will be available in our </a:t>
            </a:r>
            <a:r>
              <a:rPr lang="en-US" sz="1800" b="0" u="sng" strike="noStrike" spc="-1">
                <a:solidFill>
                  <a:srgbClr val="0000FF"/>
                </a:solidFill>
                <a:uFillTx/>
                <a:latin typeface="DejaVu Sans"/>
                <a:ea typeface="DejaVu Sans"/>
                <a:hlinkClick r:id="rId3"/>
              </a:rPr>
              <a:t>Github repository</a:t>
            </a:r>
            <a:r>
              <a:rPr lang="en-US" sz="1800" b="0" strike="noStrike" spc="-1">
                <a:solidFill>
                  <a:srgbClr val="000000"/>
                </a:solidFill>
                <a:latin typeface="DejaVu Sans"/>
                <a:ea typeface="DejaVu Sans"/>
              </a:rPr>
              <a:t>.</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68"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GB" sz="2200" b="0" strike="noStrike" spc="-1">
              <a:solidFill>
                <a:srgbClr val="000000"/>
              </a:solidFill>
              <a:latin typeface="Arial"/>
            </a:endParaRPr>
          </a:p>
        </p:txBody>
      </p:sp>
      <p:sp>
        <p:nvSpPr>
          <p:cNvPr id="169" name="CustomShape 3"/>
          <p:cNvSpPr/>
          <p:nvPr/>
        </p:nvSpPr>
        <p:spPr>
          <a:xfrm>
            <a:off x="263520" y="6492240"/>
            <a:ext cx="108864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M. Haasnoot, G. Winter, S. Brown, R. J. Dawson, P. J. Ward, D. Eilander (2021.) Long-term sea-level rise necessitates a commitment to adaptation: A first order assessment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 – </a:t>
            </a:r>
            <a:r>
              <a:rPr lang="en-US" sz="900" b="0" u="sng" strike="noStrike" spc="-1">
                <a:solidFill>
                  <a:srgbClr val="0000FF"/>
                </a:solidFill>
                <a:uFillTx/>
                <a:latin typeface="Roboto"/>
                <a:ea typeface="Roboto"/>
                <a:hlinkClick r:id="rId3"/>
              </a:rPr>
              <a:t>CC BY-NC-ND 4.0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170" name="Grafik 169"/>
          <p:cNvPicPr/>
          <p:nvPr/>
        </p:nvPicPr>
        <p:blipFill>
          <a:blip r:embed="rId4"/>
          <a:stretch/>
        </p:blipFill>
        <p:spPr>
          <a:xfrm>
            <a:off x="1920240" y="1980360"/>
            <a:ext cx="8026200" cy="4048920"/>
          </a:xfrm>
          <a:prstGeom prst="rect">
            <a:avLst/>
          </a:prstGeom>
          <a:ln w="0">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72"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GB" sz="2200" b="0" strike="noStrike" spc="-1">
              <a:solidFill>
                <a:srgbClr val="000000"/>
              </a:solidFill>
              <a:latin typeface="Arial"/>
            </a:endParaRPr>
          </a:p>
        </p:txBody>
      </p:sp>
      <p:sp>
        <p:nvSpPr>
          <p:cNvPr id="173" name="CustomShape 3"/>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75"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GB" sz="2200" b="0" strike="noStrike" spc="-1">
              <a:solidFill>
                <a:srgbClr val="000000"/>
              </a:solidFill>
              <a:latin typeface="Arial"/>
            </a:endParaRPr>
          </a:p>
        </p:txBody>
      </p:sp>
      <p:sp>
        <p:nvSpPr>
          <p:cNvPr id="176" name="CustomShape 3"/>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177" name="CustomShape 4"/>
          <p:cNvSpPr/>
          <p:nvPr/>
        </p:nvSpPr>
        <p:spPr>
          <a:xfrm>
            <a:off x="640080" y="3840480"/>
            <a:ext cx="1091520" cy="360000"/>
          </a:xfrm>
          <a:prstGeom prst="rect">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78" name="CustomShape 5"/>
          <p:cNvSpPr/>
          <p:nvPr/>
        </p:nvSpPr>
        <p:spPr>
          <a:xfrm rot="10814400">
            <a:off x="1460880" y="3756960"/>
            <a:ext cx="1001160" cy="448560"/>
          </a:xfrm>
          <a:custGeom>
            <a:avLst/>
            <a:gdLst>
              <a:gd name="textAreaLeft" fmla="*/ 0 w 1001160"/>
              <a:gd name="textAreaRight" fmla="*/ 1001520 w 1001160"/>
              <a:gd name="textAreaTop" fmla="*/ 0 h 448560"/>
              <a:gd name="textAreaBottom" fmla="*/ 448920 h 448560"/>
            </a:gdLst>
            <a:ahLst/>
            <a:cxnLst/>
            <a:rect l="textAreaLeft" t="textAreaTop" r="textAreaRight" b="textAreaBottom"/>
            <a:pathLst>
              <a:path w="2799" h="1266">
                <a:moveTo>
                  <a:pt x="0" y="3"/>
                </a:moveTo>
                <a:lnTo>
                  <a:pt x="2798" y="0"/>
                </a:lnTo>
                <a:lnTo>
                  <a:pt x="1848" y="1264"/>
                </a:lnTo>
                <a:lnTo>
                  <a:pt x="951" y="1265"/>
                </a:lnTo>
                <a:lnTo>
                  <a:pt x="0" y="3"/>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80"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GB" sz="2200" b="0" strike="noStrike" spc="-1">
              <a:solidFill>
                <a:srgbClr val="000000"/>
              </a:solidFill>
              <a:latin typeface="Arial"/>
            </a:endParaRPr>
          </a:p>
        </p:txBody>
      </p:sp>
      <p:sp>
        <p:nvSpPr>
          <p:cNvPr id="181" name="CustomShape 3"/>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182" name="CustomShape 4"/>
          <p:cNvSpPr/>
          <p:nvPr/>
        </p:nvSpPr>
        <p:spPr>
          <a:xfrm>
            <a:off x="640080" y="3840480"/>
            <a:ext cx="1091520" cy="360000"/>
          </a:xfrm>
          <a:prstGeom prst="rect">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83" name="CustomShape 5"/>
          <p:cNvSpPr/>
          <p:nvPr/>
        </p:nvSpPr>
        <p:spPr>
          <a:xfrm rot="10814400">
            <a:off x="1460880" y="3756960"/>
            <a:ext cx="1001160" cy="448560"/>
          </a:xfrm>
          <a:custGeom>
            <a:avLst/>
            <a:gdLst>
              <a:gd name="textAreaLeft" fmla="*/ 0 w 1001160"/>
              <a:gd name="textAreaRight" fmla="*/ 1001520 w 1001160"/>
              <a:gd name="textAreaTop" fmla="*/ 0 h 448560"/>
              <a:gd name="textAreaBottom" fmla="*/ 448920 h 448560"/>
            </a:gdLst>
            <a:ahLst/>
            <a:cxnLst/>
            <a:rect l="textAreaLeft" t="textAreaTop" r="textAreaRight" b="textAreaBottom"/>
            <a:pathLst>
              <a:path w="2799" h="1266">
                <a:moveTo>
                  <a:pt x="0" y="3"/>
                </a:moveTo>
                <a:lnTo>
                  <a:pt x="2798" y="0"/>
                </a:lnTo>
                <a:lnTo>
                  <a:pt x="1848" y="1264"/>
                </a:lnTo>
                <a:lnTo>
                  <a:pt x="951" y="1265"/>
                </a:lnTo>
                <a:lnTo>
                  <a:pt x="0" y="3"/>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84" name="CustomShape 6"/>
          <p:cNvSpPr/>
          <p:nvPr/>
        </p:nvSpPr>
        <p:spPr>
          <a:xfrm>
            <a:off x="2743200" y="3657600"/>
            <a:ext cx="1091520" cy="542880"/>
          </a:xfrm>
          <a:prstGeom prst="rect">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85" name="CustomShape 7"/>
          <p:cNvSpPr/>
          <p:nvPr/>
        </p:nvSpPr>
        <p:spPr>
          <a:xfrm rot="10814400">
            <a:off x="3290040" y="3568680"/>
            <a:ext cx="1274760" cy="635400"/>
          </a:xfrm>
          <a:custGeom>
            <a:avLst/>
            <a:gdLst>
              <a:gd name="textAreaLeft" fmla="*/ 0 w 1274760"/>
              <a:gd name="textAreaRight" fmla="*/ 1275120 w 1274760"/>
              <a:gd name="textAreaTop" fmla="*/ 0 h 635400"/>
              <a:gd name="textAreaBottom" fmla="*/ 635760 h 635400"/>
            </a:gdLst>
            <a:ahLst/>
            <a:cxnLst/>
            <a:rect l="textAreaLeft" t="textAreaTop" r="textAreaRight" b="textAreaBottom"/>
            <a:pathLst>
              <a:path w="3559" h="1786">
                <a:moveTo>
                  <a:pt x="0" y="5"/>
                </a:moveTo>
                <a:lnTo>
                  <a:pt x="3558" y="0"/>
                </a:lnTo>
                <a:lnTo>
                  <a:pt x="2350" y="1783"/>
                </a:lnTo>
                <a:lnTo>
                  <a:pt x="1209" y="1785"/>
                </a:lnTo>
                <a:lnTo>
                  <a:pt x="0" y="5"/>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87"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GB" sz="2200" b="0" strike="noStrike" spc="-1">
              <a:solidFill>
                <a:srgbClr val="000000"/>
              </a:solidFill>
              <a:latin typeface="Arial"/>
            </a:endParaRPr>
          </a:p>
        </p:txBody>
      </p:sp>
      <p:sp>
        <p:nvSpPr>
          <p:cNvPr id="188" name="CustomShape 3"/>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189" name="CustomShape 4"/>
          <p:cNvSpPr/>
          <p:nvPr/>
        </p:nvSpPr>
        <p:spPr>
          <a:xfrm>
            <a:off x="640080" y="3840480"/>
            <a:ext cx="1091520" cy="360000"/>
          </a:xfrm>
          <a:prstGeom prst="rect">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90" name="CustomShape 5"/>
          <p:cNvSpPr/>
          <p:nvPr/>
        </p:nvSpPr>
        <p:spPr>
          <a:xfrm rot="10814400">
            <a:off x="1460880" y="3756960"/>
            <a:ext cx="1001160" cy="448560"/>
          </a:xfrm>
          <a:custGeom>
            <a:avLst/>
            <a:gdLst>
              <a:gd name="textAreaLeft" fmla="*/ 0 w 1001160"/>
              <a:gd name="textAreaRight" fmla="*/ 1001520 w 1001160"/>
              <a:gd name="textAreaTop" fmla="*/ 0 h 448560"/>
              <a:gd name="textAreaBottom" fmla="*/ 448920 h 448560"/>
            </a:gdLst>
            <a:ahLst/>
            <a:cxnLst/>
            <a:rect l="textAreaLeft" t="textAreaTop" r="textAreaRight" b="textAreaBottom"/>
            <a:pathLst>
              <a:path w="2799" h="1266">
                <a:moveTo>
                  <a:pt x="0" y="3"/>
                </a:moveTo>
                <a:lnTo>
                  <a:pt x="2798" y="0"/>
                </a:lnTo>
                <a:lnTo>
                  <a:pt x="1848" y="1264"/>
                </a:lnTo>
                <a:lnTo>
                  <a:pt x="951" y="1265"/>
                </a:lnTo>
                <a:lnTo>
                  <a:pt x="0" y="3"/>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91" name="CustomShape 6"/>
          <p:cNvSpPr/>
          <p:nvPr/>
        </p:nvSpPr>
        <p:spPr>
          <a:xfrm>
            <a:off x="2743200" y="3657600"/>
            <a:ext cx="1091520" cy="542880"/>
          </a:xfrm>
          <a:prstGeom prst="rect">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92" name="CustomShape 7"/>
          <p:cNvSpPr/>
          <p:nvPr/>
        </p:nvSpPr>
        <p:spPr>
          <a:xfrm rot="10814400">
            <a:off x="3290040" y="3568680"/>
            <a:ext cx="1274760" cy="635400"/>
          </a:xfrm>
          <a:custGeom>
            <a:avLst/>
            <a:gdLst>
              <a:gd name="textAreaLeft" fmla="*/ 0 w 1274760"/>
              <a:gd name="textAreaRight" fmla="*/ 1275120 w 1274760"/>
              <a:gd name="textAreaTop" fmla="*/ 0 h 635400"/>
              <a:gd name="textAreaBottom" fmla="*/ 635760 h 635400"/>
            </a:gdLst>
            <a:ahLst/>
            <a:cxnLst/>
            <a:rect l="textAreaLeft" t="textAreaTop" r="textAreaRight" b="textAreaBottom"/>
            <a:pathLst>
              <a:path w="3559" h="1786">
                <a:moveTo>
                  <a:pt x="0" y="5"/>
                </a:moveTo>
                <a:lnTo>
                  <a:pt x="3558" y="0"/>
                </a:lnTo>
                <a:lnTo>
                  <a:pt x="2350" y="1783"/>
                </a:lnTo>
                <a:lnTo>
                  <a:pt x="1209" y="1785"/>
                </a:lnTo>
                <a:lnTo>
                  <a:pt x="0" y="5"/>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93" name="CustomShape 8"/>
          <p:cNvSpPr/>
          <p:nvPr/>
        </p:nvSpPr>
        <p:spPr>
          <a:xfrm>
            <a:off x="5029200" y="3383280"/>
            <a:ext cx="1365840" cy="832680"/>
          </a:xfrm>
          <a:prstGeom prst="rect">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94" name="CustomShape 9"/>
          <p:cNvSpPr/>
          <p:nvPr/>
        </p:nvSpPr>
        <p:spPr>
          <a:xfrm rot="10814400">
            <a:off x="5762520" y="3203640"/>
            <a:ext cx="1727280" cy="1012320"/>
          </a:xfrm>
          <a:custGeom>
            <a:avLst/>
            <a:gdLst>
              <a:gd name="textAreaLeft" fmla="*/ 0 w 1727280"/>
              <a:gd name="textAreaRight" fmla="*/ 1727640 w 1727280"/>
              <a:gd name="textAreaTop" fmla="*/ 0 h 1012320"/>
              <a:gd name="textAreaBottom" fmla="*/ 1012680 h 1012320"/>
            </a:gdLst>
            <a:ahLst/>
            <a:cxnLst/>
            <a:rect l="textAreaLeft" t="textAreaTop" r="textAreaRight" b="textAreaBottom"/>
            <a:pathLst>
              <a:path w="4816" h="2834">
                <a:moveTo>
                  <a:pt x="0" y="5"/>
                </a:moveTo>
                <a:lnTo>
                  <a:pt x="4815" y="0"/>
                </a:lnTo>
                <a:lnTo>
                  <a:pt x="3182" y="2831"/>
                </a:lnTo>
                <a:lnTo>
                  <a:pt x="1638" y="2833"/>
                </a:lnTo>
                <a:lnTo>
                  <a:pt x="0" y="5"/>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196"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GB" sz="2200" b="0" strike="noStrike" spc="-1">
              <a:solidFill>
                <a:srgbClr val="000000"/>
              </a:solidFill>
              <a:latin typeface="Arial"/>
            </a:endParaRPr>
          </a:p>
        </p:txBody>
      </p:sp>
      <p:sp>
        <p:nvSpPr>
          <p:cNvPr id="197" name="CustomShape 3"/>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198" name="CustomShape 4"/>
          <p:cNvSpPr/>
          <p:nvPr/>
        </p:nvSpPr>
        <p:spPr>
          <a:xfrm rot="10814400">
            <a:off x="8786520" y="3021480"/>
            <a:ext cx="2092320" cy="1199880"/>
          </a:xfrm>
          <a:custGeom>
            <a:avLst/>
            <a:gdLst>
              <a:gd name="textAreaLeft" fmla="*/ 0 w 2092320"/>
              <a:gd name="textAreaRight" fmla="*/ 2092680 w 2092320"/>
              <a:gd name="textAreaTop" fmla="*/ 0 h 1199880"/>
              <a:gd name="textAreaBottom" fmla="*/ 1200240 h 1199880"/>
            </a:gdLst>
            <a:ahLst/>
            <a:cxnLst/>
            <a:rect l="textAreaLeft" t="textAreaTop" r="textAreaRight" b="textAreaBottom"/>
            <a:pathLst>
              <a:path w="5830" h="3355">
                <a:moveTo>
                  <a:pt x="0" y="6"/>
                </a:moveTo>
                <a:lnTo>
                  <a:pt x="5829" y="0"/>
                </a:lnTo>
                <a:lnTo>
                  <a:pt x="3852" y="3352"/>
                </a:lnTo>
                <a:lnTo>
                  <a:pt x="1982" y="3354"/>
                </a:lnTo>
                <a:lnTo>
                  <a:pt x="0" y="6"/>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199" name="CustomShape 5"/>
          <p:cNvSpPr/>
          <p:nvPr/>
        </p:nvSpPr>
        <p:spPr>
          <a:xfrm>
            <a:off x="640080" y="3840480"/>
            <a:ext cx="1091520" cy="360000"/>
          </a:xfrm>
          <a:prstGeom prst="rect">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00" name="CustomShape 6"/>
          <p:cNvSpPr/>
          <p:nvPr/>
        </p:nvSpPr>
        <p:spPr>
          <a:xfrm rot="10814400">
            <a:off x="1460880" y="3756960"/>
            <a:ext cx="1001160" cy="448560"/>
          </a:xfrm>
          <a:custGeom>
            <a:avLst/>
            <a:gdLst>
              <a:gd name="textAreaLeft" fmla="*/ 0 w 1001160"/>
              <a:gd name="textAreaRight" fmla="*/ 1001520 w 1001160"/>
              <a:gd name="textAreaTop" fmla="*/ 0 h 448560"/>
              <a:gd name="textAreaBottom" fmla="*/ 448920 h 448560"/>
            </a:gdLst>
            <a:ahLst/>
            <a:cxnLst/>
            <a:rect l="textAreaLeft" t="textAreaTop" r="textAreaRight" b="textAreaBottom"/>
            <a:pathLst>
              <a:path w="2799" h="1266">
                <a:moveTo>
                  <a:pt x="0" y="3"/>
                </a:moveTo>
                <a:lnTo>
                  <a:pt x="2798" y="0"/>
                </a:lnTo>
                <a:lnTo>
                  <a:pt x="1848" y="1264"/>
                </a:lnTo>
                <a:lnTo>
                  <a:pt x="951" y="1265"/>
                </a:lnTo>
                <a:lnTo>
                  <a:pt x="0" y="3"/>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01" name="CustomShape 7"/>
          <p:cNvSpPr/>
          <p:nvPr/>
        </p:nvSpPr>
        <p:spPr>
          <a:xfrm>
            <a:off x="2743200" y="3657600"/>
            <a:ext cx="1091520" cy="542880"/>
          </a:xfrm>
          <a:prstGeom prst="rect">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02" name="CustomShape 8"/>
          <p:cNvSpPr/>
          <p:nvPr/>
        </p:nvSpPr>
        <p:spPr>
          <a:xfrm rot="10814400">
            <a:off x="3290040" y="3568680"/>
            <a:ext cx="1274760" cy="635400"/>
          </a:xfrm>
          <a:custGeom>
            <a:avLst/>
            <a:gdLst>
              <a:gd name="textAreaLeft" fmla="*/ 0 w 1274760"/>
              <a:gd name="textAreaRight" fmla="*/ 1275120 w 1274760"/>
              <a:gd name="textAreaTop" fmla="*/ 0 h 635400"/>
              <a:gd name="textAreaBottom" fmla="*/ 635760 h 635400"/>
            </a:gdLst>
            <a:ahLst/>
            <a:cxnLst/>
            <a:rect l="textAreaLeft" t="textAreaTop" r="textAreaRight" b="textAreaBottom"/>
            <a:pathLst>
              <a:path w="3559" h="1786">
                <a:moveTo>
                  <a:pt x="0" y="5"/>
                </a:moveTo>
                <a:lnTo>
                  <a:pt x="3558" y="0"/>
                </a:lnTo>
                <a:lnTo>
                  <a:pt x="2350" y="1783"/>
                </a:lnTo>
                <a:lnTo>
                  <a:pt x="1209" y="1785"/>
                </a:lnTo>
                <a:lnTo>
                  <a:pt x="0" y="5"/>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03" name="CustomShape 9"/>
          <p:cNvSpPr/>
          <p:nvPr/>
        </p:nvSpPr>
        <p:spPr>
          <a:xfrm>
            <a:off x="5029200" y="3383280"/>
            <a:ext cx="1365840" cy="832680"/>
          </a:xfrm>
          <a:prstGeom prst="rect">
            <a:avLst/>
          </a:prstGeom>
          <a:solidFill>
            <a:srgbClr val="729FCF"/>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04" name="CustomShape 10"/>
          <p:cNvSpPr/>
          <p:nvPr/>
        </p:nvSpPr>
        <p:spPr>
          <a:xfrm rot="10814400">
            <a:off x="5762520" y="3203640"/>
            <a:ext cx="1727280" cy="1012320"/>
          </a:xfrm>
          <a:custGeom>
            <a:avLst/>
            <a:gdLst>
              <a:gd name="textAreaLeft" fmla="*/ 0 w 1727280"/>
              <a:gd name="textAreaRight" fmla="*/ 1727640 w 1727280"/>
              <a:gd name="textAreaTop" fmla="*/ 0 h 1012320"/>
              <a:gd name="textAreaBottom" fmla="*/ 1012680 h 1012320"/>
            </a:gdLst>
            <a:ahLst/>
            <a:cxnLst/>
            <a:rect l="textAreaLeft" t="textAreaTop" r="textAreaRight" b="textAreaBottom"/>
            <a:pathLst>
              <a:path w="4816" h="2834">
                <a:moveTo>
                  <a:pt x="0" y="5"/>
                </a:moveTo>
                <a:lnTo>
                  <a:pt x="4815" y="0"/>
                </a:lnTo>
                <a:lnTo>
                  <a:pt x="3182" y="2831"/>
                </a:lnTo>
                <a:lnTo>
                  <a:pt x="1638" y="2833"/>
                </a:lnTo>
                <a:lnTo>
                  <a:pt x="0" y="5"/>
                </a:lnTo>
              </a:path>
            </a:pathLst>
          </a:custGeom>
          <a:solidFill>
            <a:srgbClr val="808080"/>
          </a:solidFill>
          <a:ln w="0">
            <a:solidFill>
              <a:srgbClr val="3465A4"/>
            </a:solid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05" name="CustomShape 11"/>
          <p:cNvSpPr/>
          <p:nvPr/>
        </p:nvSpPr>
        <p:spPr>
          <a:xfrm>
            <a:off x="9601200" y="2305440"/>
            <a:ext cx="268560" cy="397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200" b="1" strike="noStrike" spc="-1">
                <a:solidFill>
                  <a:srgbClr val="C9211E"/>
                </a:solidFill>
                <a:latin typeface="Arial"/>
                <a:ea typeface="DejaVu Sans"/>
              </a:rPr>
              <a:t>?</a:t>
            </a:r>
            <a:endParaRPr lang="en-GB" sz="2200" b="0" strike="noStrike" spc="-1">
              <a:solidFill>
                <a:srgbClr val="000000"/>
              </a:solidFill>
              <a:latin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07"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Catastrophe is the new “normal”</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Extreme weather events occur more often and with increased intensity</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100 year floods/droughts/etc. occur every 10 years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208"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Extreme Weather Events</a:t>
            </a:r>
            <a:endParaRPr lang="en-GB" sz="2200" b="0" strike="noStrike" spc="-1">
              <a:solidFill>
                <a:srgbClr val="000000"/>
              </a:solidFill>
              <a:latin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10"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Catastrophe is the new “normal”</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Extreme weather events occur more often and with increased intensity</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100 year floods/droughts/etc. occur every 10 years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 More and more parts of the world will become uninhabitable</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211"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Extreme Weather Events</a:t>
            </a:r>
            <a:endParaRPr lang="en-GB" sz="2200" b="0" strike="noStrike" spc="-1">
              <a:solidFill>
                <a:srgbClr val="000000"/>
              </a:solidFill>
              <a:latin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13"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Catastrophe is the new “normal”</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Extreme weather events occur more often and with increased intensity</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100 year floods/droughts/etc. occur every 10 years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 More and more parts of the world will become uninhabitable</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 More inhabitants per m² that need to be cared for under extreme conditions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
        <p:nvSpPr>
          <p:cNvPr id="214"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Extreme Weather Events</a:t>
            </a:r>
            <a:endParaRPr lang="en-GB" sz="2200" b="0" strike="noStrike" spc="-1">
              <a:solidFill>
                <a:srgbClr val="000000"/>
              </a:solidFill>
              <a:latin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16" name="CustomShape 2"/>
          <p:cNvSpPr/>
          <p:nvPr/>
        </p:nvSpPr>
        <p:spPr>
          <a:xfrm>
            <a:off x="335520" y="1268640"/>
            <a:ext cx="10744560" cy="50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50000"/>
              </a:lnSpc>
              <a:spcBef>
                <a:spcPts val="360"/>
              </a:spcBef>
              <a:tabLst>
                <a:tab pos="0" algn="l"/>
              </a:tabLst>
            </a:pPr>
            <a:r>
              <a:rPr lang="en-US" sz="1800" b="0" i="1" strike="noStrike" spc="-1">
                <a:solidFill>
                  <a:srgbClr val="000000"/>
                </a:solidFill>
                <a:latin typeface="DejaVu Sans"/>
                <a:ea typeface="DejaVu Sans"/>
              </a:rPr>
              <a:t>“change is coming, whether you like it or not”</a:t>
            </a:r>
            <a:endParaRPr lang="en-GB" sz="1800" b="0" strike="noStrike" spc="-1">
              <a:solidFill>
                <a:srgbClr val="000000"/>
              </a:solidFill>
              <a:latin typeface="Arial"/>
            </a:endParaRPr>
          </a:p>
          <a:p>
            <a:pPr algn="ctr">
              <a:lnSpc>
                <a:spcPct val="150000"/>
              </a:lnSpc>
              <a:spcBef>
                <a:spcPts val="360"/>
              </a:spcBef>
              <a:tabLst>
                <a:tab pos="0" algn="l"/>
              </a:tabLst>
            </a:pPr>
            <a:r>
              <a:rPr lang="en-US" sz="1800" b="0" i="1" strike="noStrike" spc="-1">
                <a:solidFill>
                  <a:srgbClr val="000000"/>
                </a:solidFill>
                <a:latin typeface="DejaVu Sans"/>
                <a:ea typeface="DejaVu Sans"/>
              </a:rPr>
              <a:t>					Greta Thunberg</a:t>
            </a:r>
            <a:endParaRPr lang="en-GB" sz="1800" b="0" strike="noStrike" spc="-1">
              <a:solidFill>
                <a:srgbClr val="000000"/>
              </a:solidFill>
              <a:latin typeface="Arial"/>
            </a:endParaRPr>
          </a:p>
          <a:p>
            <a:pPr algn="ctr">
              <a:lnSpc>
                <a:spcPct val="150000"/>
              </a:lnSpc>
              <a:spcBef>
                <a:spcPts val="360"/>
              </a:spcBef>
              <a:tabLst>
                <a:tab pos="0" algn="l"/>
              </a:tabLst>
            </a:pPr>
            <a:endParaRPr lang="en-GB" sz="1800" b="0" strike="noStrike" spc="-1">
              <a:solidFill>
                <a:srgbClr val="000000"/>
              </a:solidFill>
              <a:latin typeface="Arial"/>
            </a:endParaRPr>
          </a:p>
        </p:txBody>
      </p:sp>
      <p:sp>
        <p:nvSpPr>
          <p:cNvPr id="217" name="CustomShape 3"/>
          <p:cNvSpPr/>
          <p:nvPr/>
        </p:nvSpPr>
        <p:spPr>
          <a:xfrm>
            <a:off x="3724920" y="4788360"/>
            <a:ext cx="3965400" cy="362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spcBef>
                <a:spcPts val="281"/>
              </a:spcBef>
              <a:tabLst>
                <a:tab pos="0" algn="l"/>
              </a:tabLst>
            </a:pPr>
            <a:r>
              <a:rPr lang="en-US" sz="1400" b="0" u="sng" strike="noStrike" spc="-1" dirty="0">
                <a:solidFill>
                  <a:srgbClr val="0000FF"/>
                </a:solidFill>
                <a:uFillTx/>
                <a:latin typeface="DejaVu Sans"/>
                <a:ea typeface="DejaVu Sans"/>
                <a:hlinkClick r:id="rId2"/>
              </a:rPr>
              <a:t>Click Me</a:t>
            </a:r>
            <a:endParaRPr lang="en-GB" sz="1400" b="0" strike="noStrike" spc="-1" dirty="0">
              <a:solidFill>
                <a:srgbClr val="000000"/>
              </a:solidFill>
              <a:latin typeface="Arial"/>
            </a:endParaRPr>
          </a:p>
        </p:txBody>
      </p:sp>
      <p:sp>
        <p:nvSpPr>
          <p:cNvPr id="218" name="CustomShape 4"/>
          <p:cNvSpPr/>
          <p:nvPr/>
        </p:nvSpPr>
        <p:spPr>
          <a:xfrm>
            <a:off x="263520" y="6411600"/>
            <a:ext cx="647208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dirty="0">
                <a:solidFill>
                  <a:srgbClr val="A6A6A6"/>
                </a:solidFill>
                <a:latin typeface="DejaVu Sans"/>
                <a:ea typeface="Roboto"/>
              </a:rPr>
              <a:t>Guardian News (2019) – https://www.youtube.com/watch?v=TMrtLsQbaok </a:t>
            </a:r>
            <a:endParaRPr lang="en-GB" sz="900" b="0" strike="noStrike" spc="-1" dirty="0">
              <a:solidFill>
                <a:srgbClr val="000000"/>
              </a:solidFill>
              <a:latin typeface="Arial"/>
            </a:endParaRPr>
          </a:p>
        </p:txBody>
      </p:sp>
      <p:sp>
        <p:nvSpPr>
          <p:cNvPr id="219" name="CustomShape 5"/>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a:t>
            </a:r>
            <a:endParaRPr lang="en-GB" sz="2200" b="0" strike="noStrike" spc="-1">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Question 1 </a:t>
            </a:r>
            <a:endParaRPr lang="en-GB" sz="2400" b="0" strike="noStrike" spc="-1">
              <a:solidFill>
                <a:srgbClr val="000000"/>
              </a:solidFill>
              <a:latin typeface="Arial"/>
            </a:endParaRPr>
          </a:p>
        </p:txBody>
      </p:sp>
      <p:sp>
        <p:nvSpPr>
          <p:cNvPr id="103"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How old are you?</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 Type your response in the poll field.</a:t>
            </a:r>
            <a:endParaRPr lang="en-GB" sz="1800" b="0" strike="noStrike" spc="-1">
              <a:solidFill>
                <a:srgbClr val="000000"/>
              </a:solidFill>
              <a:latin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21" name="CustomShape 2"/>
          <p:cNvSpPr/>
          <p:nvPr/>
        </p:nvSpPr>
        <p:spPr>
          <a:xfrm>
            <a:off x="263520" y="6411600"/>
            <a:ext cx="7776720" cy="40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"Landfill at Upernavik" by ulalume – https://www.flickr.com/photos/96649248@N00/43867280734 – </a:t>
            </a:r>
            <a:r>
              <a:rPr lang="en-US" sz="900" b="0" u="sng" strike="noStrike" spc="-1">
                <a:solidFill>
                  <a:srgbClr val="0000FF"/>
                </a:solidFill>
                <a:uFillTx/>
                <a:latin typeface="Roboto"/>
                <a:ea typeface="Roboto"/>
                <a:hlinkClick r:id="rId2"/>
              </a:rPr>
              <a:t>CC BY-NC-ND 2.0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Christian Hüpfer – https://flic.kr/p/aKXw2F – </a:t>
            </a:r>
            <a:r>
              <a:rPr lang="en-US" sz="900" b="0" u="sng" strike="noStrike" spc="-1">
                <a:solidFill>
                  <a:srgbClr val="0000FF"/>
                </a:solidFill>
                <a:uFillTx/>
                <a:latin typeface="Roboto"/>
                <a:ea typeface="Roboto"/>
                <a:hlinkClick r:id="rId3"/>
              </a:rPr>
              <a:t>CC BY-SA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222" name="Grafik 221"/>
          <p:cNvPicPr/>
          <p:nvPr/>
        </p:nvPicPr>
        <p:blipFill>
          <a:blip r:embed="rId4"/>
          <a:stretch/>
        </p:blipFill>
        <p:spPr>
          <a:xfrm>
            <a:off x="548640" y="1645920"/>
            <a:ext cx="5113800" cy="3834000"/>
          </a:xfrm>
          <a:prstGeom prst="rect">
            <a:avLst/>
          </a:prstGeom>
          <a:ln w="0">
            <a:noFill/>
          </a:ln>
        </p:spPr>
      </p:pic>
      <p:pic>
        <p:nvPicPr>
          <p:cNvPr id="223" name="Grafik 222"/>
          <p:cNvPicPr/>
          <p:nvPr/>
        </p:nvPicPr>
        <p:blipFill>
          <a:blip r:embed="rId5"/>
          <a:stretch/>
        </p:blipFill>
        <p:spPr>
          <a:xfrm>
            <a:off x="6035040" y="2661120"/>
            <a:ext cx="4949280" cy="3276000"/>
          </a:xfrm>
          <a:prstGeom prst="rect">
            <a:avLst/>
          </a:prstGeom>
          <a:ln w="0">
            <a:noFill/>
          </a:ln>
        </p:spPr>
      </p:pic>
      <p:sp>
        <p:nvSpPr>
          <p:cNvPr id="224"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Waste </a:t>
            </a:r>
            <a:endParaRPr lang="en-GB" sz="2200" b="0" strike="noStrike" spc="-1">
              <a:solidFill>
                <a:srgbClr val="000000"/>
              </a:solidFill>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26" name="CustomShape 2"/>
          <p:cNvSpPr/>
          <p:nvPr/>
        </p:nvSpPr>
        <p:spPr>
          <a:xfrm>
            <a:off x="335520" y="1268280"/>
            <a:ext cx="5876280" cy="4303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3 of the 10 dirtiest european coal plants are located in Poland</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 which country/countries are the other 7 dirtiest coal plants located?</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f the 10 dirtiest european coal plants are located in </a:t>
            </a:r>
            <a:r>
              <a:rPr lang="en-US" sz="1800" b="1" strike="noStrike" spc="-1">
                <a:solidFill>
                  <a:srgbClr val="FFFFFF"/>
                </a:solidFill>
                <a:latin typeface="DejaVu Sans"/>
                <a:ea typeface="DejaVu Sans"/>
              </a:rPr>
              <a:t>GERMANY</a:t>
            </a:r>
            <a:endParaRPr lang="en-GB" sz="1800" b="0" strike="noStrike" spc="-1">
              <a:solidFill>
                <a:srgbClr val="000000"/>
              </a:solidFill>
              <a:latin typeface="Arial"/>
            </a:endParaRPr>
          </a:p>
        </p:txBody>
      </p:sp>
      <p:sp>
        <p:nvSpPr>
          <p:cNvPr id="227" name="CustomShape 3"/>
          <p:cNvSpPr/>
          <p:nvPr/>
        </p:nvSpPr>
        <p:spPr>
          <a:xfrm>
            <a:off x="4206240" y="721800"/>
            <a:ext cx="1088640" cy="33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28" name="CustomShape 4"/>
          <p:cNvSpPr/>
          <p:nvPr/>
        </p:nvSpPr>
        <p:spPr>
          <a:xfrm>
            <a:off x="263520" y="6265440"/>
            <a:ext cx="7776720" cy="537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https://ember-climate.org/insights/research/top-10-emitters-in-the-eu-ets-2021/</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John Englart – https://www.flickr.com/photos/takver/11308053925/ – </a:t>
            </a:r>
            <a:r>
              <a:rPr lang="en-US" sz="900" b="0" u="sng" strike="noStrike" spc="-1">
                <a:solidFill>
                  <a:srgbClr val="0000FF"/>
                </a:solidFill>
                <a:uFillTx/>
                <a:latin typeface="Roboto"/>
                <a:ea typeface="Roboto"/>
                <a:hlinkClick r:id="rId2"/>
              </a:rPr>
              <a:t>CC BY-SA 2.0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3. John Englart – https://www.flickr.com/photos/takver/51658831095/ – </a:t>
            </a:r>
            <a:r>
              <a:rPr lang="en-US" sz="900" b="0" u="sng" strike="noStrike" spc="-1">
                <a:solidFill>
                  <a:srgbClr val="0000FF"/>
                </a:solidFill>
                <a:uFillTx/>
                <a:latin typeface="Roboto"/>
                <a:ea typeface="Roboto"/>
                <a:hlinkClick r:id="rId2"/>
              </a:rPr>
              <a:t>CC BY-SA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pic>
        <p:nvPicPr>
          <p:cNvPr id="229" name="Grafik 228"/>
          <p:cNvPicPr/>
          <p:nvPr/>
        </p:nvPicPr>
        <p:blipFill>
          <a:blip r:embed="rId3"/>
          <a:stretch/>
        </p:blipFill>
        <p:spPr>
          <a:xfrm>
            <a:off x="6949440" y="914400"/>
            <a:ext cx="3943800" cy="2838600"/>
          </a:xfrm>
          <a:prstGeom prst="rect">
            <a:avLst/>
          </a:prstGeom>
          <a:ln w="0">
            <a:noFill/>
          </a:ln>
        </p:spPr>
      </p:pic>
      <p:pic>
        <p:nvPicPr>
          <p:cNvPr id="230" name="Grafik 229"/>
          <p:cNvPicPr/>
          <p:nvPr/>
        </p:nvPicPr>
        <p:blipFill>
          <a:blip r:embed="rId4"/>
          <a:stretch/>
        </p:blipFill>
        <p:spPr>
          <a:xfrm>
            <a:off x="6949440" y="3931920"/>
            <a:ext cx="3971520" cy="2645640"/>
          </a:xfrm>
          <a:prstGeom prst="rect">
            <a:avLst/>
          </a:prstGeom>
          <a:ln w="0">
            <a:noFill/>
          </a:ln>
        </p:spPr>
      </p:pic>
      <p:sp>
        <p:nvSpPr>
          <p:cNvPr id="231" name="CustomShape 5"/>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Fossil Fuels</a:t>
            </a:r>
            <a:endParaRPr lang="en-GB" sz="2200" b="0" strike="noStrike" spc="-1">
              <a:solidFill>
                <a:srgbClr val="000000"/>
              </a:solidFill>
              <a:latin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33" name="CustomShape 2"/>
          <p:cNvSpPr/>
          <p:nvPr/>
        </p:nvSpPr>
        <p:spPr>
          <a:xfrm>
            <a:off x="335520" y="1268280"/>
            <a:ext cx="5876280" cy="4303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3 of the 10 dirtiest European coal plants are located in Poland</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 which country/countries are the other 7 dirtiest coal plants located?</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7 of the 10 dirtiest European coal plants are located in </a:t>
            </a:r>
            <a:r>
              <a:rPr lang="en-US" sz="1800" b="1" strike="noStrike" spc="-1">
                <a:solidFill>
                  <a:srgbClr val="000000"/>
                </a:solidFill>
                <a:latin typeface="DejaVu Sans"/>
                <a:ea typeface="DejaVu Sans"/>
              </a:rPr>
              <a:t>GERMANY</a:t>
            </a:r>
            <a:endParaRPr lang="en-GB" sz="1800" b="0" strike="noStrike" spc="-1">
              <a:solidFill>
                <a:srgbClr val="000000"/>
              </a:solidFill>
              <a:latin typeface="Arial"/>
            </a:endParaRPr>
          </a:p>
        </p:txBody>
      </p:sp>
      <p:sp>
        <p:nvSpPr>
          <p:cNvPr id="234" name="CustomShape 3"/>
          <p:cNvSpPr/>
          <p:nvPr/>
        </p:nvSpPr>
        <p:spPr>
          <a:xfrm>
            <a:off x="4206240" y="721800"/>
            <a:ext cx="1088640" cy="33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235" name="Grafik 234"/>
          <p:cNvPicPr/>
          <p:nvPr/>
        </p:nvPicPr>
        <p:blipFill>
          <a:blip r:embed="rId2"/>
          <a:stretch/>
        </p:blipFill>
        <p:spPr>
          <a:xfrm>
            <a:off x="6949440" y="914400"/>
            <a:ext cx="3943800" cy="2838600"/>
          </a:xfrm>
          <a:prstGeom prst="rect">
            <a:avLst/>
          </a:prstGeom>
          <a:ln w="0">
            <a:noFill/>
          </a:ln>
        </p:spPr>
      </p:pic>
      <p:pic>
        <p:nvPicPr>
          <p:cNvPr id="236" name="Grafik 235"/>
          <p:cNvPicPr/>
          <p:nvPr/>
        </p:nvPicPr>
        <p:blipFill>
          <a:blip r:embed="rId3"/>
          <a:stretch/>
        </p:blipFill>
        <p:spPr>
          <a:xfrm>
            <a:off x="6949440" y="3931920"/>
            <a:ext cx="3971520" cy="2645640"/>
          </a:xfrm>
          <a:prstGeom prst="rect">
            <a:avLst/>
          </a:prstGeom>
          <a:ln w="0">
            <a:noFill/>
          </a:ln>
        </p:spPr>
      </p:pic>
      <p:sp>
        <p:nvSpPr>
          <p:cNvPr id="237" name="CustomShape 4"/>
          <p:cNvSpPr/>
          <p:nvPr/>
        </p:nvSpPr>
        <p:spPr>
          <a:xfrm>
            <a:off x="263520" y="6265440"/>
            <a:ext cx="7776720" cy="537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https://ember-climate.org/insights/research/top-10-emitters-in-the-eu-ets-2021/</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John Englart – https://www.flickr.com/photos/takver/11308053925/ – </a:t>
            </a:r>
            <a:r>
              <a:rPr lang="en-US" sz="900" b="0" u="sng" strike="noStrike" spc="-1">
                <a:solidFill>
                  <a:srgbClr val="0000FF"/>
                </a:solidFill>
                <a:uFillTx/>
                <a:latin typeface="Roboto"/>
                <a:ea typeface="Roboto"/>
                <a:hlinkClick r:id="rId4"/>
              </a:rPr>
              <a:t>CC BY-SA 2.0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3. John Englart – https://www.flickr.com/photos/takver/51658831095/ – </a:t>
            </a:r>
            <a:r>
              <a:rPr lang="en-US" sz="900" b="0" u="sng" strike="noStrike" spc="-1">
                <a:solidFill>
                  <a:srgbClr val="0000FF"/>
                </a:solidFill>
                <a:uFillTx/>
                <a:latin typeface="Roboto"/>
                <a:ea typeface="Roboto"/>
                <a:hlinkClick r:id="rId4"/>
              </a:rPr>
              <a:t>CC BY-SA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238" name="CustomShape 5"/>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Fossil Fuels</a:t>
            </a:r>
            <a:endParaRPr lang="en-GB" sz="2200" b="0" strike="noStrike" spc="-1">
              <a:solidFill>
                <a:srgbClr val="000000"/>
              </a:solidFill>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40" name="CustomShape 2"/>
          <p:cNvSpPr/>
          <p:nvPr/>
        </p:nvSpPr>
        <p:spPr>
          <a:xfrm>
            <a:off x="263520" y="6411600"/>
            <a:ext cx="777672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https://pxhere.com/en/photo/1040531 – Public Domain</a:t>
            </a:r>
            <a:endParaRPr lang="en-GB" sz="900" b="0" strike="noStrike" spc="-1">
              <a:solidFill>
                <a:srgbClr val="000000"/>
              </a:solidFill>
              <a:latin typeface="Arial"/>
            </a:endParaRPr>
          </a:p>
        </p:txBody>
      </p:sp>
      <p:sp>
        <p:nvSpPr>
          <p:cNvPr id="241"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Barren Land</a:t>
            </a:r>
            <a:endParaRPr lang="en-GB" sz="2200" b="0" strike="noStrike" spc="-1">
              <a:solidFill>
                <a:srgbClr val="000000"/>
              </a:solidFill>
              <a:latin typeface="Arial"/>
            </a:endParaRPr>
          </a:p>
        </p:txBody>
      </p:sp>
      <p:pic>
        <p:nvPicPr>
          <p:cNvPr id="242" name="Grafik 241"/>
          <p:cNvPicPr/>
          <p:nvPr/>
        </p:nvPicPr>
        <p:blipFill>
          <a:blip r:embed="rId2"/>
          <a:stretch/>
        </p:blipFill>
        <p:spPr>
          <a:xfrm>
            <a:off x="2763000" y="1645560"/>
            <a:ext cx="7015320" cy="4666680"/>
          </a:xfrm>
          <a:prstGeom prst="rect">
            <a:avLst/>
          </a:prstGeom>
          <a:ln w="0">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44" name="CustomShape 2"/>
          <p:cNvSpPr/>
          <p:nvPr/>
        </p:nvSpPr>
        <p:spPr>
          <a:xfrm>
            <a:off x="263520" y="6411600"/>
            <a:ext cx="7776720" cy="382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https://www.un.org/sustainabledevelopment/blog/2019/05/nature-decline-unprecedented-report/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Russ Morris – https://www.flickr.com/photos/russmorris/28320602639 – </a:t>
            </a:r>
            <a:r>
              <a:rPr lang="en-US" sz="900" b="0" u="sng" strike="noStrike" spc="-1">
                <a:solidFill>
                  <a:srgbClr val="0000FF"/>
                </a:solidFill>
                <a:uFillTx/>
                <a:latin typeface="Roboto"/>
                <a:ea typeface="Roboto"/>
                <a:hlinkClick r:id="rId2"/>
              </a:rPr>
              <a:t>CC BY-NC-ND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245"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Mass Extinction</a:t>
            </a:r>
            <a:endParaRPr lang="en-GB" sz="2200" b="0" strike="noStrike" spc="-1">
              <a:solidFill>
                <a:srgbClr val="000000"/>
              </a:solidFill>
              <a:latin typeface="Arial"/>
            </a:endParaRPr>
          </a:p>
        </p:txBody>
      </p:sp>
      <p:pic>
        <p:nvPicPr>
          <p:cNvPr id="246" name="Grafik 245"/>
          <p:cNvPicPr/>
          <p:nvPr/>
        </p:nvPicPr>
        <p:blipFill>
          <a:blip r:embed="rId3"/>
          <a:stretch/>
        </p:blipFill>
        <p:spPr>
          <a:xfrm>
            <a:off x="6126480" y="1636920"/>
            <a:ext cx="4850640" cy="4850640"/>
          </a:xfrm>
          <a:prstGeom prst="rect">
            <a:avLst/>
          </a:prstGeom>
          <a:ln w="0">
            <a:noFill/>
          </a:ln>
        </p:spPr>
      </p:pic>
      <p:sp>
        <p:nvSpPr>
          <p:cNvPr id="247" name="CustomShape 4"/>
          <p:cNvSpPr/>
          <p:nvPr/>
        </p:nvSpPr>
        <p:spPr>
          <a:xfrm>
            <a:off x="335520" y="1268280"/>
            <a:ext cx="52376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Roughly 8 million species on Earth (incl. 5.5 million insect species)</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Up to 1 million: species threatened with extinction, many within decades</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FFFFFF"/>
                </a:solidFill>
                <a:highlight>
                  <a:srgbClr val="FFFFFF"/>
                </a:highlight>
                <a:latin typeface="DejaVu Sans"/>
                <a:ea typeface="DejaVu Sans"/>
              </a:rPr>
              <a:t>More than 40% of amphibian species threatened with extinction</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49" name="CustomShape 2"/>
          <p:cNvSpPr/>
          <p:nvPr/>
        </p:nvSpPr>
        <p:spPr>
          <a:xfrm>
            <a:off x="263520" y="6411600"/>
            <a:ext cx="7776720" cy="382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https://www.un.org/sustainabledevelopment/blog/2019/05/nature-decline-unprecedented-report/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Russ Morris – https://www.flickr.com/photos/russmorris/28320602639 – </a:t>
            </a:r>
            <a:r>
              <a:rPr lang="en-US" sz="900" b="0" u="sng" strike="noStrike" spc="-1">
                <a:solidFill>
                  <a:srgbClr val="0000FF"/>
                </a:solidFill>
                <a:uFillTx/>
                <a:latin typeface="Roboto"/>
                <a:ea typeface="Roboto"/>
                <a:hlinkClick r:id="rId2"/>
              </a:rPr>
              <a:t>CC BY-NC-ND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250"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Mass Extinction</a:t>
            </a:r>
            <a:endParaRPr lang="en-GB" sz="2200" b="0" strike="noStrike" spc="-1">
              <a:solidFill>
                <a:srgbClr val="000000"/>
              </a:solidFill>
              <a:latin typeface="Arial"/>
            </a:endParaRPr>
          </a:p>
        </p:txBody>
      </p:sp>
      <p:pic>
        <p:nvPicPr>
          <p:cNvPr id="251" name="Grafik 250"/>
          <p:cNvPicPr/>
          <p:nvPr/>
        </p:nvPicPr>
        <p:blipFill>
          <a:blip r:embed="rId3"/>
          <a:stretch/>
        </p:blipFill>
        <p:spPr>
          <a:xfrm>
            <a:off x="6126480" y="1636920"/>
            <a:ext cx="4850640" cy="4850640"/>
          </a:xfrm>
          <a:prstGeom prst="rect">
            <a:avLst/>
          </a:prstGeom>
          <a:ln w="0">
            <a:noFill/>
          </a:ln>
        </p:spPr>
      </p:pic>
      <p:sp>
        <p:nvSpPr>
          <p:cNvPr id="252" name="CustomShape 4"/>
          <p:cNvSpPr/>
          <p:nvPr/>
        </p:nvSpPr>
        <p:spPr>
          <a:xfrm>
            <a:off x="335520" y="1268280"/>
            <a:ext cx="52376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Roughly 8 million species on Earth (incl. 5.5 million insect species)</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 to 1 million: species threatened with extinction, many within decades</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FFFFFF"/>
                </a:solidFill>
                <a:highlight>
                  <a:srgbClr val="FFFFFF"/>
                </a:highlight>
                <a:latin typeface="DejaVu Sans"/>
                <a:ea typeface="DejaVu Sans"/>
              </a:rPr>
              <a:t>More than 40% of amphibian species threatened with extinction</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54" name="CustomShape 2"/>
          <p:cNvSpPr/>
          <p:nvPr/>
        </p:nvSpPr>
        <p:spPr>
          <a:xfrm>
            <a:off x="263520" y="6411600"/>
            <a:ext cx="7776720" cy="382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https://www.un.org/sustainabledevelopment/blog/2019/05/nature-decline-unprecedented-report/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Russ Morris – https://www.flickr.com/photos/russmorris/28320602639 – </a:t>
            </a:r>
            <a:r>
              <a:rPr lang="en-US" sz="900" b="0" u="sng" strike="noStrike" spc="-1">
                <a:solidFill>
                  <a:srgbClr val="0000FF"/>
                </a:solidFill>
                <a:uFillTx/>
                <a:latin typeface="Roboto"/>
                <a:ea typeface="Roboto"/>
                <a:hlinkClick r:id="rId2"/>
              </a:rPr>
              <a:t>CC BY-NC-ND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255"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Mass Extinction</a:t>
            </a:r>
            <a:endParaRPr lang="en-GB" sz="2200" b="0" strike="noStrike" spc="-1">
              <a:solidFill>
                <a:srgbClr val="000000"/>
              </a:solidFill>
              <a:latin typeface="Arial"/>
            </a:endParaRPr>
          </a:p>
        </p:txBody>
      </p:sp>
      <p:pic>
        <p:nvPicPr>
          <p:cNvPr id="256" name="Grafik 255"/>
          <p:cNvPicPr/>
          <p:nvPr/>
        </p:nvPicPr>
        <p:blipFill>
          <a:blip r:embed="rId3"/>
          <a:stretch/>
        </p:blipFill>
        <p:spPr>
          <a:xfrm>
            <a:off x="6126480" y="1636920"/>
            <a:ext cx="4850640" cy="4850640"/>
          </a:xfrm>
          <a:prstGeom prst="rect">
            <a:avLst/>
          </a:prstGeom>
          <a:ln w="0">
            <a:noFill/>
          </a:ln>
        </p:spPr>
      </p:pic>
      <p:sp>
        <p:nvSpPr>
          <p:cNvPr id="257" name="CustomShape 4"/>
          <p:cNvSpPr/>
          <p:nvPr/>
        </p:nvSpPr>
        <p:spPr>
          <a:xfrm>
            <a:off x="335520" y="1268280"/>
            <a:ext cx="52376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Roughly 8 million species on Earth (incl. 5.5 million insect species)</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 to 1 million: species threatened with extinction, many within decades</a:t>
            </a: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More than 40% of amphibian species threatened with extinction</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CustomShape 1"/>
          <p:cNvSpPr/>
          <p:nvPr/>
        </p:nvSpPr>
        <p:spPr>
          <a:xfrm>
            <a:off x="263520" y="6411600"/>
            <a:ext cx="6471000" cy="245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de-DE" sz="900" b="0" strike="noStrike" spc="-1">
                <a:solidFill>
                  <a:srgbClr val="A6A6A6"/>
                </a:solidFill>
                <a:latin typeface="Roboto"/>
                <a:ea typeface="Roboto"/>
              </a:rPr>
              <a:t>Figure adapted from </a:t>
            </a:r>
            <a:r>
              <a:rPr lang="de-DE" sz="900" b="0" u="sng" strike="noStrike" spc="-1">
                <a:solidFill>
                  <a:srgbClr val="0000FF"/>
                </a:solidFill>
                <a:uFillTx/>
                <a:latin typeface="Roboto"/>
                <a:ea typeface="Roboto"/>
                <a:hlinkClick r:id="rId2"/>
              </a:rPr>
              <a:t>https://www.overshootday.org/newsroom/past-earth-overshoot-days/</a:t>
            </a:r>
            <a:endParaRPr lang="en-GB" sz="900" b="0" strike="noStrike" spc="-1">
              <a:solidFill>
                <a:srgbClr val="000000"/>
              </a:solidFill>
              <a:latin typeface="Arial"/>
            </a:endParaRPr>
          </a:p>
        </p:txBody>
      </p:sp>
      <p:graphicFrame>
        <p:nvGraphicFramePr>
          <p:cNvPr id="259" name="Diagramm 258"/>
          <p:cNvGraphicFramePr/>
          <p:nvPr/>
        </p:nvGraphicFramePr>
        <p:xfrm>
          <a:off x="611640" y="2185200"/>
          <a:ext cx="10218600" cy="4397760"/>
        </p:xfrm>
        <a:graphic>
          <a:graphicData uri="http://schemas.openxmlformats.org/drawingml/2006/chart">
            <c:chart xmlns:c="http://schemas.openxmlformats.org/drawingml/2006/chart" xmlns:r="http://schemas.openxmlformats.org/officeDocument/2006/relationships" r:id="rId3"/>
          </a:graphicData>
        </a:graphic>
      </p:graphicFrame>
      <p:sp>
        <p:nvSpPr>
          <p:cNvPr id="260" name="CustomShape 2"/>
          <p:cNvSpPr/>
          <p:nvPr/>
        </p:nvSpPr>
        <p:spPr>
          <a:xfrm>
            <a:off x="268560" y="223488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December</a:t>
            </a:r>
            <a:endParaRPr lang="en-GB" sz="600" b="0" strike="noStrike" spc="-1">
              <a:solidFill>
                <a:srgbClr val="000000"/>
              </a:solidFill>
              <a:latin typeface="Arial"/>
            </a:endParaRPr>
          </a:p>
        </p:txBody>
      </p:sp>
      <p:sp>
        <p:nvSpPr>
          <p:cNvPr id="261" name="CustomShape 3"/>
          <p:cNvSpPr/>
          <p:nvPr/>
        </p:nvSpPr>
        <p:spPr>
          <a:xfrm>
            <a:off x="268920" y="248724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November</a:t>
            </a:r>
            <a:endParaRPr lang="en-GB" sz="600" b="0" strike="noStrike" spc="-1">
              <a:solidFill>
                <a:srgbClr val="000000"/>
              </a:solidFill>
              <a:latin typeface="Arial"/>
            </a:endParaRPr>
          </a:p>
        </p:txBody>
      </p:sp>
      <p:sp>
        <p:nvSpPr>
          <p:cNvPr id="262" name="CustomShape 4"/>
          <p:cNvSpPr/>
          <p:nvPr/>
        </p:nvSpPr>
        <p:spPr>
          <a:xfrm>
            <a:off x="269280" y="536760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January</a:t>
            </a:r>
            <a:endParaRPr lang="en-GB" sz="600" b="0" strike="noStrike" spc="-1">
              <a:solidFill>
                <a:srgbClr val="000000"/>
              </a:solidFill>
              <a:latin typeface="Arial"/>
            </a:endParaRPr>
          </a:p>
        </p:txBody>
      </p:sp>
      <p:sp>
        <p:nvSpPr>
          <p:cNvPr id="263" name="CustomShape 5"/>
          <p:cNvSpPr/>
          <p:nvPr/>
        </p:nvSpPr>
        <p:spPr>
          <a:xfrm>
            <a:off x="269640" y="507996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February</a:t>
            </a:r>
            <a:endParaRPr lang="en-GB" sz="600" b="0" strike="noStrike" spc="-1">
              <a:solidFill>
                <a:srgbClr val="000000"/>
              </a:solidFill>
              <a:latin typeface="Arial"/>
            </a:endParaRPr>
          </a:p>
        </p:txBody>
      </p:sp>
      <p:sp>
        <p:nvSpPr>
          <p:cNvPr id="264" name="CustomShape 6"/>
          <p:cNvSpPr/>
          <p:nvPr/>
        </p:nvSpPr>
        <p:spPr>
          <a:xfrm>
            <a:off x="270000" y="479232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March</a:t>
            </a:r>
            <a:endParaRPr lang="en-GB" sz="600" b="0" strike="noStrike" spc="-1">
              <a:solidFill>
                <a:srgbClr val="000000"/>
              </a:solidFill>
              <a:latin typeface="Arial"/>
            </a:endParaRPr>
          </a:p>
        </p:txBody>
      </p:sp>
      <p:sp>
        <p:nvSpPr>
          <p:cNvPr id="265" name="CustomShape 7"/>
          <p:cNvSpPr/>
          <p:nvPr/>
        </p:nvSpPr>
        <p:spPr>
          <a:xfrm>
            <a:off x="268560" y="448488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April</a:t>
            </a:r>
            <a:endParaRPr lang="en-GB" sz="600" b="0" strike="noStrike" spc="-1">
              <a:solidFill>
                <a:srgbClr val="000000"/>
              </a:solidFill>
              <a:latin typeface="Arial"/>
            </a:endParaRPr>
          </a:p>
        </p:txBody>
      </p:sp>
      <p:sp>
        <p:nvSpPr>
          <p:cNvPr id="266" name="CustomShape 8"/>
          <p:cNvSpPr/>
          <p:nvPr/>
        </p:nvSpPr>
        <p:spPr>
          <a:xfrm>
            <a:off x="268560" y="420660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May</a:t>
            </a:r>
            <a:endParaRPr lang="en-GB" sz="600" b="0" strike="noStrike" spc="-1">
              <a:solidFill>
                <a:srgbClr val="000000"/>
              </a:solidFill>
              <a:latin typeface="Arial"/>
            </a:endParaRPr>
          </a:p>
        </p:txBody>
      </p:sp>
      <p:sp>
        <p:nvSpPr>
          <p:cNvPr id="267" name="CustomShape 9"/>
          <p:cNvSpPr/>
          <p:nvPr/>
        </p:nvSpPr>
        <p:spPr>
          <a:xfrm>
            <a:off x="268560" y="390708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June</a:t>
            </a:r>
            <a:endParaRPr lang="en-GB" sz="600" b="0" strike="noStrike" spc="-1">
              <a:solidFill>
                <a:srgbClr val="000000"/>
              </a:solidFill>
              <a:latin typeface="Arial"/>
            </a:endParaRPr>
          </a:p>
        </p:txBody>
      </p:sp>
      <p:sp>
        <p:nvSpPr>
          <p:cNvPr id="268" name="CustomShape 10"/>
          <p:cNvSpPr/>
          <p:nvPr/>
        </p:nvSpPr>
        <p:spPr>
          <a:xfrm>
            <a:off x="271440" y="360576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July</a:t>
            </a:r>
            <a:endParaRPr lang="en-GB" sz="600" b="0" strike="noStrike" spc="-1">
              <a:solidFill>
                <a:srgbClr val="000000"/>
              </a:solidFill>
              <a:latin typeface="Arial"/>
            </a:endParaRPr>
          </a:p>
        </p:txBody>
      </p:sp>
      <p:sp>
        <p:nvSpPr>
          <p:cNvPr id="269" name="CustomShape 11"/>
          <p:cNvSpPr/>
          <p:nvPr/>
        </p:nvSpPr>
        <p:spPr>
          <a:xfrm>
            <a:off x="271800" y="331812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August</a:t>
            </a:r>
            <a:endParaRPr lang="en-GB" sz="600" b="0" strike="noStrike" spc="-1">
              <a:solidFill>
                <a:srgbClr val="000000"/>
              </a:solidFill>
              <a:latin typeface="Arial"/>
            </a:endParaRPr>
          </a:p>
        </p:txBody>
      </p:sp>
      <p:sp>
        <p:nvSpPr>
          <p:cNvPr id="270" name="CustomShape 12"/>
          <p:cNvSpPr/>
          <p:nvPr/>
        </p:nvSpPr>
        <p:spPr>
          <a:xfrm>
            <a:off x="272160" y="303048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September</a:t>
            </a:r>
            <a:endParaRPr lang="en-GB" sz="600" b="0" strike="noStrike" spc="-1">
              <a:solidFill>
                <a:srgbClr val="000000"/>
              </a:solidFill>
              <a:latin typeface="Arial"/>
            </a:endParaRPr>
          </a:p>
        </p:txBody>
      </p:sp>
      <p:sp>
        <p:nvSpPr>
          <p:cNvPr id="271" name="CustomShape 13"/>
          <p:cNvSpPr/>
          <p:nvPr/>
        </p:nvSpPr>
        <p:spPr>
          <a:xfrm>
            <a:off x="272520" y="2742840"/>
            <a:ext cx="679680" cy="17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pPr>
            <a:r>
              <a:rPr lang="en-US" sz="600" b="0" strike="noStrike" spc="-1">
                <a:solidFill>
                  <a:srgbClr val="000000"/>
                </a:solidFill>
                <a:latin typeface="DejaVu Sans"/>
                <a:ea typeface="DejaVu Sans"/>
              </a:rPr>
              <a:t>October</a:t>
            </a:r>
            <a:endParaRPr lang="en-GB" sz="600" b="0" strike="noStrike" spc="-1">
              <a:solidFill>
                <a:srgbClr val="000000"/>
              </a:solidFill>
              <a:latin typeface="Arial"/>
            </a:endParaRPr>
          </a:p>
        </p:txBody>
      </p:sp>
      <p:pic>
        <p:nvPicPr>
          <p:cNvPr id="272" name="Grafik 271"/>
          <p:cNvPicPr/>
          <p:nvPr/>
        </p:nvPicPr>
        <p:blipFill>
          <a:blip r:embed="rId4"/>
          <a:stretch/>
        </p:blipFill>
        <p:spPr>
          <a:xfrm>
            <a:off x="9896760" y="1638000"/>
            <a:ext cx="812520" cy="494640"/>
          </a:xfrm>
          <a:prstGeom prst="rect">
            <a:avLst/>
          </a:prstGeom>
          <a:ln w="0">
            <a:noFill/>
          </a:ln>
        </p:spPr>
      </p:pic>
      <p:pic>
        <p:nvPicPr>
          <p:cNvPr id="273" name="Grafik 272"/>
          <p:cNvPicPr/>
          <p:nvPr/>
        </p:nvPicPr>
        <p:blipFill>
          <a:blip r:embed="rId4"/>
          <a:srcRect r="44154"/>
          <a:stretch/>
        </p:blipFill>
        <p:spPr>
          <a:xfrm>
            <a:off x="990360" y="1585440"/>
            <a:ext cx="450720" cy="494640"/>
          </a:xfrm>
          <a:prstGeom prst="rect">
            <a:avLst/>
          </a:prstGeom>
          <a:ln w="0">
            <a:noFill/>
          </a:ln>
        </p:spPr>
      </p:pic>
      <p:sp>
        <p:nvSpPr>
          <p:cNvPr id="274" name="CustomShape 14"/>
          <p:cNvSpPr/>
          <p:nvPr/>
        </p:nvSpPr>
        <p:spPr>
          <a:xfrm>
            <a:off x="918360" y="2005200"/>
            <a:ext cx="753120" cy="21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900" b="0" strike="noStrike" spc="-1">
                <a:solidFill>
                  <a:srgbClr val="000000"/>
                </a:solidFill>
                <a:latin typeface="DejaVu Sans"/>
                <a:ea typeface="DejaVu Sans"/>
              </a:rPr>
              <a:t>1 Earth</a:t>
            </a:r>
            <a:endParaRPr lang="en-GB" sz="900" b="0" strike="noStrike" spc="-1">
              <a:solidFill>
                <a:srgbClr val="000000"/>
              </a:solidFill>
              <a:latin typeface="Arial"/>
            </a:endParaRPr>
          </a:p>
        </p:txBody>
      </p:sp>
      <p:sp>
        <p:nvSpPr>
          <p:cNvPr id="275" name="CustomShape 15"/>
          <p:cNvSpPr/>
          <p:nvPr/>
        </p:nvSpPr>
        <p:spPr>
          <a:xfrm>
            <a:off x="9918360" y="2034720"/>
            <a:ext cx="1091880" cy="352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900" b="0" strike="noStrike" spc="-1">
                <a:solidFill>
                  <a:srgbClr val="000000"/>
                </a:solidFill>
                <a:latin typeface="DejaVu Sans"/>
                <a:ea typeface="DejaVu Sans"/>
              </a:rPr>
              <a:t>1.75 Earths</a:t>
            </a:r>
            <a:endParaRPr lang="en-GB" sz="900" b="0" strike="noStrike" spc="-1">
              <a:solidFill>
                <a:srgbClr val="000000"/>
              </a:solidFill>
              <a:latin typeface="Arial"/>
            </a:endParaRPr>
          </a:p>
        </p:txBody>
      </p:sp>
      <p:sp>
        <p:nvSpPr>
          <p:cNvPr id="276" name="CustomShape 16"/>
          <p:cNvSpPr/>
          <p:nvPr/>
        </p:nvSpPr>
        <p:spPr>
          <a:xfrm>
            <a:off x="182880" y="1697040"/>
            <a:ext cx="10743480" cy="49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1600" b="0" strike="noStrike" spc="-1">
                <a:solidFill>
                  <a:srgbClr val="000000"/>
                </a:solidFill>
                <a:latin typeface="DejaVu Sans"/>
                <a:ea typeface="DejaVu Sans"/>
              </a:rPr>
              <a:t>Earth Overshoot Day </a:t>
            </a:r>
            <a:endParaRPr lang="en-GB" sz="1600" b="0" strike="noStrike" spc="-1">
              <a:solidFill>
                <a:srgbClr val="000000"/>
              </a:solidFill>
              <a:latin typeface="Arial"/>
            </a:endParaRPr>
          </a:p>
          <a:p>
            <a:pPr algn="ctr">
              <a:lnSpc>
                <a:spcPct val="100000"/>
              </a:lnSpc>
            </a:pPr>
            <a:r>
              <a:rPr lang="en-US" sz="1600" b="0" strike="noStrike" spc="-1">
                <a:solidFill>
                  <a:srgbClr val="000000"/>
                </a:solidFill>
                <a:latin typeface="DejaVu Sans"/>
                <a:ea typeface="DejaVu Sans"/>
              </a:rPr>
              <a:t>1970-2022</a:t>
            </a:r>
            <a:endParaRPr lang="en-GB" sz="1600" b="0" strike="noStrike" spc="-1">
              <a:solidFill>
                <a:srgbClr val="000000"/>
              </a:solidFill>
              <a:latin typeface="Arial"/>
            </a:endParaRPr>
          </a:p>
        </p:txBody>
      </p:sp>
      <p:sp>
        <p:nvSpPr>
          <p:cNvPr id="277" name="CustomShape 17"/>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78" name="CustomShape 18"/>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Resources – Overconsumption </a:t>
            </a:r>
            <a:endParaRPr lang="en-GB" sz="2200" b="0" strike="noStrike" spc="-1">
              <a:solidFill>
                <a:srgbClr val="000000"/>
              </a:solidFill>
              <a:latin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280" name="Grafik 279"/>
          <p:cNvPicPr/>
          <p:nvPr/>
        </p:nvPicPr>
        <p:blipFill>
          <a:blip r:embed="rId2"/>
          <a:stretch/>
        </p:blipFill>
        <p:spPr>
          <a:xfrm>
            <a:off x="2194920" y="1371600"/>
            <a:ext cx="4565520" cy="4957200"/>
          </a:xfrm>
          <a:prstGeom prst="rect">
            <a:avLst/>
          </a:prstGeom>
          <a:ln w="0">
            <a:noFill/>
          </a:ln>
        </p:spPr>
      </p:pic>
      <p:sp>
        <p:nvSpPr>
          <p:cNvPr id="281" name="CustomShape 2"/>
          <p:cNvSpPr/>
          <p:nvPr/>
        </p:nvSpPr>
        <p:spPr>
          <a:xfrm>
            <a:off x="263520" y="6411600"/>
            <a:ext cx="777672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XR Strategiepapier 2022 – Pusteblumen und Hype. Bilder: Sebastian Höhn, Joe Pohl, Sandra Doneck, Alessandro Brönnimann</a:t>
            </a:r>
            <a:endParaRPr lang="en-GB" sz="900" b="0" strike="noStrike" spc="-1">
              <a:solidFill>
                <a:srgbClr val="000000"/>
              </a:solidFill>
              <a:latin typeface="Arial"/>
            </a:endParaRPr>
          </a:p>
        </p:txBody>
      </p:sp>
      <p:sp>
        <p:nvSpPr>
          <p:cNvPr id="282" name="CustomShape 3"/>
          <p:cNvSpPr/>
          <p:nvPr/>
        </p:nvSpPr>
        <p:spPr>
          <a:xfrm>
            <a:off x="6858000" y="1554480"/>
            <a:ext cx="3742920" cy="2919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“I am afraid of losing my child to a resource war because of a climate collapse”</a:t>
            </a:r>
            <a:endParaRPr lang="en-GB" sz="1800" b="0" strike="noStrike" spc="-1">
              <a:solidFill>
                <a:srgbClr val="000000"/>
              </a:solidFill>
              <a:latin typeface="Arial"/>
            </a:endParaRPr>
          </a:p>
        </p:txBody>
      </p:sp>
      <p:sp>
        <p:nvSpPr>
          <p:cNvPr id="283" name="CustomShape 4"/>
          <p:cNvSpPr/>
          <p:nvPr/>
        </p:nvSpPr>
        <p:spPr>
          <a:xfrm>
            <a:off x="7498080" y="4023360"/>
            <a:ext cx="3742920" cy="2919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84" name="CustomShape 5"/>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85" name="CustomShape 6"/>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Resources</a:t>
            </a:r>
            <a:endParaRPr lang="en-GB" sz="2200" b="0" strike="noStrike" spc="-1">
              <a:solidFill>
                <a:srgbClr val="000000"/>
              </a:solidFill>
              <a:latin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287" name="Grafik 286"/>
          <p:cNvPicPr/>
          <p:nvPr/>
        </p:nvPicPr>
        <p:blipFill>
          <a:blip r:embed="rId2"/>
          <a:stretch/>
        </p:blipFill>
        <p:spPr>
          <a:xfrm>
            <a:off x="2194920" y="1371600"/>
            <a:ext cx="4565520" cy="4957200"/>
          </a:xfrm>
          <a:prstGeom prst="rect">
            <a:avLst/>
          </a:prstGeom>
          <a:ln w="0">
            <a:noFill/>
          </a:ln>
        </p:spPr>
      </p:pic>
      <p:sp>
        <p:nvSpPr>
          <p:cNvPr id="288" name="CustomShape 2"/>
          <p:cNvSpPr/>
          <p:nvPr/>
        </p:nvSpPr>
        <p:spPr>
          <a:xfrm>
            <a:off x="263520" y="6411600"/>
            <a:ext cx="777672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XR Strategiepapier 2022 – Pusteblumen und Hype. Bilder: Sebastian Höhn, Joe Pohl, Sandra Doneck, Alessandro Brönnimann</a:t>
            </a:r>
            <a:endParaRPr lang="en-GB" sz="900" b="0" strike="noStrike" spc="-1">
              <a:solidFill>
                <a:srgbClr val="000000"/>
              </a:solidFill>
              <a:latin typeface="Arial"/>
            </a:endParaRPr>
          </a:p>
        </p:txBody>
      </p:sp>
      <p:sp>
        <p:nvSpPr>
          <p:cNvPr id="289" name="CustomShape 3"/>
          <p:cNvSpPr/>
          <p:nvPr/>
        </p:nvSpPr>
        <p:spPr>
          <a:xfrm>
            <a:off x="6858000" y="1554480"/>
            <a:ext cx="3742920" cy="2919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“I am afraid of losing my child to a resource war because of a climate collapse”</a:t>
            </a:r>
            <a:endParaRPr lang="en-GB" sz="1800" b="0" strike="noStrike" spc="-1">
              <a:solidFill>
                <a:srgbClr val="000000"/>
              </a:solidFill>
              <a:latin typeface="Arial"/>
            </a:endParaRPr>
          </a:p>
        </p:txBody>
      </p:sp>
      <p:sp>
        <p:nvSpPr>
          <p:cNvPr id="290" name="CustomShape 4"/>
          <p:cNvSpPr/>
          <p:nvPr/>
        </p:nvSpPr>
        <p:spPr>
          <a:xfrm>
            <a:off x="7498080" y="4023360"/>
            <a:ext cx="3742920" cy="2919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 “Our </a:t>
            </a:r>
            <a:r>
              <a:rPr lang="en-US" sz="1800" b="0" i="1" u="sng" strike="noStrike" spc="-1">
                <a:solidFill>
                  <a:srgbClr val="000000"/>
                </a:solidFill>
                <a:uFillTx/>
                <a:latin typeface="DejaVu Sans"/>
                <a:ea typeface="DejaVu Sans"/>
              </a:rPr>
              <a:t>parents</a:t>
            </a:r>
            <a:r>
              <a:rPr lang="en-US" sz="1800" b="0" i="1" strike="noStrike" spc="-1">
                <a:solidFill>
                  <a:srgbClr val="000000"/>
                </a:solidFill>
                <a:latin typeface="DejaVu Sans"/>
                <a:ea typeface="DejaVu Sans"/>
              </a:rPr>
              <a:t> will die of old age, our </a:t>
            </a:r>
            <a:r>
              <a:rPr lang="en-US" sz="1800" b="0" i="1" u="sng" strike="noStrike" spc="-1">
                <a:solidFill>
                  <a:srgbClr val="000000"/>
                </a:solidFill>
                <a:uFillTx/>
                <a:latin typeface="DejaVu Sans"/>
                <a:ea typeface="DejaVu Sans"/>
              </a:rPr>
              <a:t>children</a:t>
            </a:r>
            <a:r>
              <a:rPr lang="en-US" sz="1800" b="0" i="1" strike="noStrike" spc="-1">
                <a:solidFill>
                  <a:srgbClr val="000000"/>
                </a:solidFill>
                <a:latin typeface="DejaVu Sans"/>
                <a:ea typeface="DejaVu Sans"/>
              </a:rPr>
              <a:t> will die of climate change”</a:t>
            </a:r>
            <a:endParaRPr lang="en-GB" sz="1800" b="0" strike="noStrike" spc="-1">
              <a:solidFill>
                <a:srgbClr val="000000"/>
              </a:solidFill>
              <a:latin typeface="Arial"/>
            </a:endParaRPr>
          </a:p>
        </p:txBody>
      </p:sp>
      <p:sp>
        <p:nvSpPr>
          <p:cNvPr id="291" name="CustomShape 5"/>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Only Have One Planet</a:t>
            </a:r>
            <a:endParaRPr lang="en-GB" sz="2400" b="0" strike="noStrike" spc="-1">
              <a:solidFill>
                <a:srgbClr val="000000"/>
              </a:solidFill>
              <a:latin typeface="Arial"/>
            </a:endParaRPr>
          </a:p>
        </p:txBody>
      </p:sp>
      <p:sp>
        <p:nvSpPr>
          <p:cNvPr id="292" name="CustomShape 6"/>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Resources</a:t>
            </a:r>
            <a:endParaRPr lang="en-GB" sz="2200" b="0" strike="noStrike" spc="-1">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Question 2 </a:t>
            </a:r>
            <a:endParaRPr lang="en-GB" sz="2400" b="0" strike="noStrike" spc="-1">
              <a:solidFill>
                <a:srgbClr val="000000"/>
              </a:solidFill>
              <a:latin typeface="Arial"/>
            </a:endParaRPr>
          </a:p>
        </p:txBody>
      </p:sp>
      <p:sp>
        <p:nvSpPr>
          <p:cNvPr id="105"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At which university do you study?</a:t>
            </a: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a) TU Clausthal</a:t>
            </a: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b) Ostfalia</a:t>
            </a: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c) Göttingen</a:t>
            </a: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d) other / not a student</a:t>
            </a:r>
            <a:endParaRPr lang="en-GB" sz="1800" b="0" strike="noStrike" spc="-1">
              <a:solidFill>
                <a:srgbClr val="000000"/>
              </a:solidFill>
              <a:latin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3 Key Challenges of the 21</a:t>
            </a:r>
            <a:r>
              <a:rPr lang="en-US" sz="2400" b="1" strike="noStrike" spc="-1" baseline="30000">
                <a:solidFill>
                  <a:srgbClr val="000000"/>
                </a:solidFill>
                <a:latin typeface="DejaVu Sans"/>
                <a:ea typeface="DejaVu Sans"/>
              </a:rPr>
              <a:t>st</a:t>
            </a:r>
            <a:r>
              <a:rPr lang="en-US" sz="2400" b="1" strike="noStrike" spc="-1">
                <a:solidFill>
                  <a:srgbClr val="000000"/>
                </a:solidFill>
                <a:latin typeface="DejaVu Sans"/>
                <a:ea typeface="DejaVu Sans"/>
              </a:rPr>
              <a:t> Century</a:t>
            </a:r>
            <a:endParaRPr lang="en-GB" sz="2400" b="0" strike="noStrike" spc="-1">
              <a:solidFill>
                <a:srgbClr val="000000"/>
              </a:solidFill>
              <a:latin typeface="Arial"/>
            </a:endParaRPr>
          </a:p>
        </p:txBody>
      </p:sp>
      <p:sp>
        <p:nvSpPr>
          <p:cNvPr id="294"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Climate change / adaption to climate change</a:t>
            </a:r>
            <a:endParaRPr lang="en-GB" sz="1800" b="0" strike="noStrike" spc="-1">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Environmental pollution</a:t>
            </a:r>
            <a:endParaRPr lang="en-GB" sz="1800" b="0" strike="noStrike" spc="-1">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Dwindling non-renewable resources</a:t>
            </a:r>
            <a:endParaRPr lang="en-GB" sz="1800" b="0" strike="noStrike" spc="-1">
              <a:solidFill>
                <a:srgbClr val="000000"/>
              </a:solidFill>
              <a:latin typeface="Arial"/>
            </a:endParaRPr>
          </a:p>
        </p:txBody>
      </p:sp>
      <p:sp>
        <p:nvSpPr>
          <p:cNvPr id="295" name="CustomShape 3"/>
          <p:cNvSpPr/>
          <p:nvPr/>
        </p:nvSpPr>
        <p:spPr>
          <a:xfrm>
            <a:off x="4206240" y="721800"/>
            <a:ext cx="1088640" cy="33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CustomShape 1"/>
          <p:cNvSpPr/>
          <p:nvPr/>
        </p:nvSpPr>
        <p:spPr>
          <a:xfrm>
            <a:off x="335520" y="4406760"/>
            <a:ext cx="10740600" cy="1349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Is this really still a Problem?</a:t>
            </a:r>
            <a:endParaRPr lang="en-GB" sz="3000" b="0" strike="noStrike" spc="-1">
              <a:solidFill>
                <a:srgbClr val="000000"/>
              </a:solidFill>
              <a:latin typeface="Arial"/>
            </a:endParaRPr>
          </a:p>
        </p:txBody>
      </p:sp>
      <p:sp>
        <p:nvSpPr>
          <p:cNvPr id="297" name="CustomShape 2"/>
          <p:cNvSpPr/>
          <p:nvPr/>
        </p:nvSpPr>
        <p:spPr>
          <a:xfrm>
            <a:off x="335520" y="2906640"/>
            <a:ext cx="10740600" cy="1487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299"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2600" b="1" strike="noStrike" spc="-1">
                <a:solidFill>
                  <a:srgbClr val="000000"/>
                </a:solidFill>
                <a:latin typeface="DejaVu Sans"/>
                <a:ea typeface="DejaVu Sans"/>
              </a:rPr>
              <a:t>Yes!</a:t>
            </a:r>
            <a:endParaRPr lang="en-GB" sz="2600" b="0" strike="noStrike" spc="-1">
              <a:solidFill>
                <a:srgbClr val="000000"/>
              </a:solidFill>
              <a:latin typeface="Arial"/>
            </a:endParaRPr>
          </a:p>
        </p:txBody>
      </p:sp>
      <p:sp>
        <p:nvSpPr>
          <p:cNvPr id="300" name="CustomShape 3"/>
          <p:cNvSpPr/>
          <p:nvPr/>
        </p:nvSpPr>
        <p:spPr>
          <a:xfrm>
            <a:off x="4206240" y="721800"/>
            <a:ext cx="1088640" cy="33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01" name="CustomShape 4"/>
          <p:cNvSpPr/>
          <p:nvPr/>
        </p:nvSpPr>
        <p:spPr>
          <a:xfrm>
            <a:off x="865800" y="2859480"/>
            <a:ext cx="9924840" cy="1876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02" name="CustomShape 5"/>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Is This Really Still a Problem?</a:t>
            </a:r>
            <a:endParaRPr lang="en-GB" sz="2400" b="0" strike="noStrike" spc="-1">
              <a:solidFill>
                <a:srgbClr val="000000"/>
              </a:solidFill>
              <a:latin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Is This Really Still a Problem?</a:t>
            </a:r>
            <a:endParaRPr lang="en-GB" sz="2400" b="0" strike="noStrike" spc="-1">
              <a:solidFill>
                <a:srgbClr val="000000"/>
              </a:solidFill>
              <a:latin typeface="Arial"/>
            </a:endParaRPr>
          </a:p>
        </p:txBody>
      </p:sp>
      <p:sp>
        <p:nvSpPr>
          <p:cNvPr id="304" name="CustomShape 2"/>
          <p:cNvSpPr/>
          <p:nvPr/>
        </p:nvSpPr>
        <p:spPr>
          <a:xfrm>
            <a:off x="263520" y="6036840"/>
            <a:ext cx="7776720" cy="711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Vauxford – https://commons.wikimedia.org/wiki/File:2018_Tesla_Model_S_75D.jpg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Marco Verch – https://www.flickr.com/photos/30478819@N08/51303997289/in/photostream/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3. https://pxhere.com/en/photo/1081335 –</a:t>
            </a:r>
            <a:r>
              <a:rPr lang="en-US" sz="900" b="0" u="sng" strike="noStrike" spc="-1">
                <a:solidFill>
                  <a:srgbClr val="0000FF"/>
                </a:solidFill>
                <a:uFillTx/>
                <a:latin typeface="Roboto"/>
                <a:ea typeface="Roboto"/>
                <a:hlinkClick r:id="rId4"/>
              </a:rPr>
              <a:t> CC0 1.0.</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4. epSos.de – https://commons.wikimedia.org/wiki/File:Colorful_Recycling_Containers_for_Trash.jpg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05"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306" name="Grafik 305"/>
          <p:cNvPicPr/>
          <p:nvPr/>
        </p:nvPicPr>
        <p:blipFill>
          <a:blip r:embed="rId5"/>
          <a:stretch/>
        </p:blipFill>
        <p:spPr>
          <a:xfrm>
            <a:off x="432720" y="1264320"/>
            <a:ext cx="4500000" cy="2388240"/>
          </a:xfrm>
          <a:prstGeom prst="rect">
            <a:avLst/>
          </a:prstGeom>
          <a:ln w="0">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Is This Really Still a Problem?</a:t>
            </a:r>
            <a:endParaRPr lang="en-GB" sz="2400" b="0" strike="noStrike" spc="-1">
              <a:solidFill>
                <a:srgbClr val="000000"/>
              </a:solidFill>
              <a:latin typeface="Arial"/>
            </a:endParaRPr>
          </a:p>
        </p:txBody>
      </p:sp>
      <p:sp>
        <p:nvSpPr>
          <p:cNvPr id="308" name="CustomShape 2"/>
          <p:cNvSpPr/>
          <p:nvPr/>
        </p:nvSpPr>
        <p:spPr>
          <a:xfrm>
            <a:off x="263520" y="6036840"/>
            <a:ext cx="7776720" cy="711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Vauxford – https://commons.wikimedia.org/wiki/File:2018_Tesla_Model_S_75D.jpg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Marco Verch – https://www.flickr.com/photos/30478819@N08/51303997289/in/photostream/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3. https://pxhere.com/en/photo/1081335 –</a:t>
            </a:r>
            <a:r>
              <a:rPr lang="en-US" sz="900" b="0" u="sng" strike="noStrike" spc="-1">
                <a:solidFill>
                  <a:srgbClr val="0000FF"/>
                </a:solidFill>
                <a:uFillTx/>
                <a:latin typeface="Roboto"/>
                <a:ea typeface="Roboto"/>
                <a:hlinkClick r:id="rId4"/>
              </a:rPr>
              <a:t> CC0 1.0.</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4. epSos.de – https://commons.wikimedia.org/wiki/File:Colorful_Recycling_Containers_for_Trash.jpg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09"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310" name="Grafik 309"/>
          <p:cNvPicPr/>
          <p:nvPr/>
        </p:nvPicPr>
        <p:blipFill>
          <a:blip r:embed="rId5"/>
          <a:stretch/>
        </p:blipFill>
        <p:spPr>
          <a:xfrm>
            <a:off x="432720" y="1264320"/>
            <a:ext cx="4500000" cy="2388240"/>
          </a:xfrm>
          <a:prstGeom prst="rect">
            <a:avLst/>
          </a:prstGeom>
          <a:ln w="0">
            <a:noFill/>
          </a:ln>
        </p:spPr>
      </p:pic>
      <p:pic>
        <p:nvPicPr>
          <p:cNvPr id="311" name="Grafik 310"/>
          <p:cNvPicPr/>
          <p:nvPr/>
        </p:nvPicPr>
        <p:blipFill>
          <a:blip r:embed="rId6"/>
          <a:stretch/>
        </p:blipFill>
        <p:spPr>
          <a:xfrm>
            <a:off x="5585400" y="704520"/>
            <a:ext cx="4285080" cy="2856600"/>
          </a:xfrm>
          <a:prstGeom prst="rect">
            <a:avLst/>
          </a:prstGeom>
          <a:ln w="0">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Is This Really Still a Problem?</a:t>
            </a:r>
            <a:endParaRPr lang="en-GB" sz="2400" b="0" strike="noStrike" spc="-1">
              <a:solidFill>
                <a:srgbClr val="000000"/>
              </a:solidFill>
              <a:latin typeface="Arial"/>
            </a:endParaRPr>
          </a:p>
        </p:txBody>
      </p:sp>
      <p:sp>
        <p:nvSpPr>
          <p:cNvPr id="313" name="CustomShape 2"/>
          <p:cNvSpPr/>
          <p:nvPr/>
        </p:nvSpPr>
        <p:spPr>
          <a:xfrm>
            <a:off x="263520" y="6036840"/>
            <a:ext cx="7776720" cy="711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Vauxford – https://commons.wikimedia.org/wiki/File:2018_Tesla_Model_S_75D.jpg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Marco Verch – https://www.flickr.com/photos/30478819@N08/51303997289/in/photostream/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3. https://pxhere.com/en/photo/1081335 –</a:t>
            </a:r>
            <a:r>
              <a:rPr lang="en-US" sz="900" b="0" u="sng" strike="noStrike" spc="-1">
                <a:solidFill>
                  <a:srgbClr val="0000FF"/>
                </a:solidFill>
                <a:uFillTx/>
                <a:latin typeface="Roboto"/>
                <a:ea typeface="Roboto"/>
                <a:hlinkClick r:id="rId4"/>
              </a:rPr>
              <a:t> CC0 1.0.</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4. epSos.de – https://commons.wikimedia.org/wiki/File:Colorful_Recycling_Containers_for_Trash.jpg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14"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315" name="Grafik 314"/>
          <p:cNvPicPr/>
          <p:nvPr/>
        </p:nvPicPr>
        <p:blipFill>
          <a:blip r:embed="rId5"/>
          <a:stretch/>
        </p:blipFill>
        <p:spPr>
          <a:xfrm>
            <a:off x="432720" y="1264320"/>
            <a:ext cx="4500000" cy="2388240"/>
          </a:xfrm>
          <a:prstGeom prst="rect">
            <a:avLst/>
          </a:prstGeom>
          <a:ln w="0">
            <a:noFill/>
          </a:ln>
        </p:spPr>
      </p:pic>
      <p:pic>
        <p:nvPicPr>
          <p:cNvPr id="316" name="Grafik 315"/>
          <p:cNvPicPr/>
          <p:nvPr/>
        </p:nvPicPr>
        <p:blipFill>
          <a:blip r:embed="rId6"/>
          <a:stretch/>
        </p:blipFill>
        <p:spPr>
          <a:xfrm>
            <a:off x="5585400" y="704520"/>
            <a:ext cx="4285080" cy="2856600"/>
          </a:xfrm>
          <a:prstGeom prst="rect">
            <a:avLst/>
          </a:prstGeom>
          <a:ln w="0">
            <a:noFill/>
          </a:ln>
        </p:spPr>
      </p:pic>
      <p:pic>
        <p:nvPicPr>
          <p:cNvPr id="317" name="Grafik 316"/>
          <p:cNvPicPr/>
          <p:nvPr/>
        </p:nvPicPr>
        <p:blipFill>
          <a:blip r:embed="rId7"/>
          <a:stretch/>
        </p:blipFill>
        <p:spPr>
          <a:xfrm>
            <a:off x="424080" y="3749040"/>
            <a:ext cx="3960000" cy="2225520"/>
          </a:xfrm>
          <a:prstGeom prst="rect">
            <a:avLst/>
          </a:prstGeom>
          <a:ln w="0">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Is This Really Still a Problem?</a:t>
            </a:r>
            <a:endParaRPr lang="en-GB" sz="2400" b="0" strike="noStrike" spc="-1">
              <a:solidFill>
                <a:srgbClr val="000000"/>
              </a:solidFill>
              <a:latin typeface="Arial"/>
            </a:endParaRPr>
          </a:p>
        </p:txBody>
      </p:sp>
      <p:sp>
        <p:nvSpPr>
          <p:cNvPr id="319" name="CustomShape 2"/>
          <p:cNvSpPr/>
          <p:nvPr/>
        </p:nvSpPr>
        <p:spPr>
          <a:xfrm>
            <a:off x="263520" y="6036840"/>
            <a:ext cx="7776720" cy="711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1. Vauxford – https://commons.wikimedia.org/wiki/File:2018_Tesla_Model_S_75D.jpg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2. Marco Verch – https://www.flickr.com/photos/30478819@N08/51303997289/in/photostream/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3. https://pxhere.com/en/photo/1081335 –</a:t>
            </a:r>
            <a:r>
              <a:rPr lang="en-US" sz="900" b="0" u="sng" strike="noStrike" spc="-1">
                <a:solidFill>
                  <a:srgbClr val="0000FF"/>
                </a:solidFill>
                <a:uFillTx/>
                <a:latin typeface="Roboto"/>
                <a:ea typeface="Roboto"/>
                <a:hlinkClick r:id="rId4"/>
              </a:rPr>
              <a:t> CC0 1.0.</a:t>
            </a:r>
            <a:endParaRPr lang="en-GB" sz="900" b="0" strike="noStrike" spc="-1">
              <a:solidFill>
                <a:srgbClr val="000000"/>
              </a:solidFill>
              <a:latin typeface="Arial"/>
            </a:endParaRPr>
          </a:p>
          <a:p>
            <a:pPr>
              <a:lnSpc>
                <a:spcPct val="100000"/>
              </a:lnSpc>
            </a:pPr>
            <a:r>
              <a:rPr lang="en-US" sz="900" b="0" strike="noStrike" spc="-1">
                <a:solidFill>
                  <a:srgbClr val="A6A6A6"/>
                </a:solidFill>
                <a:latin typeface="Roboto"/>
                <a:ea typeface="Roboto"/>
              </a:rPr>
              <a:t>4. epSos.de – https://commons.wikimedia.org/wiki/File:Colorful_Recycling_Containers_for_Trash.jpg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GB" sz="900" b="0" strike="noStrike" spc="-1">
              <a:solidFill>
                <a:srgbClr val="000000"/>
              </a:solidFill>
              <a:latin typeface="Arial"/>
            </a:endParaRPr>
          </a:p>
        </p:txBody>
      </p:sp>
      <p:sp>
        <p:nvSpPr>
          <p:cNvPr id="320"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pic>
        <p:nvPicPr>
          <p:cNvPr id="321" name="Grafik 320"/>
          <p:cNvPicPr/>
          <p:nvPr/>
        </p:nvPicPr>
        <p:blipFill>
          <a:blip r:embed="rId5"/>
          <a:stretch/>
        </p:blipFill>
        <p:spPr>
          <a:xfrm>
            <a:off x="432720" y="1264320"/>
            <a:ext cx="4500000" cy="2388240"/>
          </a:xfrm>
          <a:prstGeom prst="rect">
            <a:avLst/>
          </a:prstGeom>
          <a:ln w="0">
            <a:noFill/>
          </a:ln>
        </p:spPr>
      </p:pic>
      <p:pic>
        <p:nvPicPr>
          <p:cNvPr id="322" name="Grafik 321"/>
          <p:cNvPicPr/>
          <p:nvPr/>
        </p:nvPicPr>
        <p:blipFill>
          <a:blip r:embed="rId6"/>
          <a:stretch/>
        </p:blipFill>
        <p:spPr>
          <a:xfrm>
            <a:off x="5585400" y="704520"/>
            <a:ext cx="4285080" cy="2856600"/>
          </a:xfrm>
          <a:prstGeom prst="rect">
            <a:avLst/>
          </a:prstGeom>
          <a:ln w="0">
            <a:noFill/>
          </a:ln>
        </p:spPr>
      </p:pic>
      <p:pic>
        <p:nvPicPr>
          <p:cNvPr id="323" name="Grafik 322"/>
          <p:cNvPicPr/>
          <p:nvPr/>
        </p:nvPicPr>
        <p:blipFill>
          <a:blip r:embed="rId7"/>
          <a:stretch/>
        </p:blipFill>
        <p:spPr>
          <a:xfrm>
            <a:off x="424080" y="3749040"/>
            <a:ext cx="3960000" cy="2225520"/>
          </a:xfrm>
          <a:prstGeom prst="rect">
            <a:avLst/>
          </a:prstGeom>
          <a:ln w="0">
            <a:noFill/>
          </a:ln>
        </p:spPr>
      </p:pic>
      <p:pic>
        <p:nvPicPr>
          <p:cNvPr id="324" name="Grafik 323"/>
          <p:cNvPicPr/>
          <p:nvPr/>
        </p:nvPicPr>
        <p:blipFill>
          <a:blip r:embed="rId8"/>
          <a:stretch/>
        </p:blipFill>
        <p:spPr>
          <a:xfrm>
            <a:off x="6583680" y="4023360"/>
            <a:ext cx="3856680" cy="2372400"/>
          </a:xfrm>
          <a:prstGeom prst="rect">
            <a:avLst/>
          </a:prstGeom>
          <a:ln w="0">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There Is No Hope</a:t>
            </a:r>
            <a:endParaRPr lang="en-GB" sz="2400" b="0" strike="noStrike" spc="-1">
              <a:solidFill>
                <a:srgbClr val="000000"/>
              </a:solidFill>
              <a:latin typeface="Arial"/>
            </a:endParaRPr>
          </a:p>
        </p:txBody>
      </p:sp>
      <p:sp>
        <p:nvSpPr>
          <p:cNvPr id="326" name="CustomShape 2"/>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Arial"/>
                <a:ea typeface="DejaVu Sans"/>
              </a:rPr>
              <a:t>“As a climate scientist, I am often asked to talk about hope. Particularly in the current political climate, audiences want to be told that everything will be all right in the end. […]</a:t>
            </a:r>
            <a:endParaRPr lang="en-GB" sz="1800" b="0" strike="noStrike" spc="-1">
              <a:solidFill>
                <a:srgbClr val="000000"/>
              </a:solidFill>
              <a:latin typeface="Arial"/>
            </a:endParaRPr>
          </a:p>
          <a:p>
            <a:pPr algn="ctr">
              <a:lnSpc>
                <a:spcPct val="100000"/>
              </a:lnSpc>
            </a:pPr>
            <a:r>
              <a:rPr lang="en-US" sz="1800" b="0" i="1" strike="noStrike" spc="-1">
                <a:solidFill>
                  <a:srgbClr val="000000"/>
                </a:solidFill>
                <a:latin typeface="Arial"/>
                <a:ea typeface="DejaVu Sans"/>
              </a:rPr>
              <a:t> </a:t>
            </a:r>
            <a:endParaRPr lang="en-GB" sz="1800" b="0" strike="noStrike" spc="-1">
              <a:solidFill>
                <a:srgbClr val="000000"/>
              </a:solidFill>
              <a:latin typeface="Arial"/>
            </a:endParaRPr>
          </a:p>
          <a:p>
            <a:pPr algn="ctr">
              <a:lnSpc>
                <a:spcPct val="100000"/>
              </a:lnSpc>
            </a:pPr>
            <a:r>
              <a:rPr lang="en-US" sz="1800" b="0" i="1" strike="noStrike" spc="-1">
                <a:solidFill>
                  <a:srgbClr val="000000"/>
                </a:solidFill>
                <a:latin typeface="Arial"/>
                <a:ea typeface="DejaVu Sans"/>
              </a:rPr>
              <a:t>Climate change is bleak, the organizers always say. Tell us a happy story. Give us hope. The problem is, I don’t have any. […]</a:t>
            </a:r>
            <a:endParaRPr lang="en-GB" sz="1800" b="0" strike="noStrike" spc="-1">
              <a:solidFill>
                <a:srgbClr val="000000"/>
              </a:solidFill>
              <a:latin typeface="Arial"/>
            </a:endParaRPr>
          </a:p>
          <a:p>
            <a:pPr algn="ctr">
              <a:lnSpc>
                <a:spcPct val="100000"/>
              </a:lnSpc>
            </a:pPr>
            <a:endParaRPr lang="en-GB" sz="1800" b="0" strike="noStrike" spc="-1">
              <a:solidFill>
                <a:srgbClr val="000000"/>
              </a:solidFill>
              <a:latin typeface="Arial"/>
            </a:endParaRPr>
          </a:p>
          <a:p>
            <a:pPr algn="ctr">
              <a:lnSpc>
                <a:spcPct val="100000"/>
              </a:lnSpc>
            </a:pPr>
            <a:r>
              <a:rPr lang="en-US" sz="1800" b="0" i="1" strike="noStrike" spc="-1">
                <a:solidFill>
                  <a:srgbClr val="000000"/>
                </a:solidFill>
                <a:latin typeface="Arial"/>
                <a:ea typeface="DejaVu Sans"/>
              </a:rPr>
              <a:t>We are inevitably sending our children to live on an unfamiliar planet.”</a:t>
            </a:r>
            <a:endParaRPr lang="en-GB" sz="1800" b="0" strike="noStrike" spc="-1">
              <a:solidFill>
                <a:srgbClr val="000000"/>
              </a:solidFill>
              <a:latin typeface="Arial"/>
            </a:endParaRPr>
          </a:p>
        </p:txBody>
      </p:sp>
      <p:sp>
        <p:nvSpPr>
          <p:cNvPr id="327" name="CustomShape 3"/>
          <p:cNvSpPr/>
          <p:nvPr/>
        </p:nvSpPr>
        <p:spPr>
          <a:xfrm>
            <a:off x="457200" y="2468880"/>
            <a:ext cx="10510920" cy="2649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28" name="CustomShape 4"/>
          <p:cNvSpPr/>
          <p:nvPr/>
        </p:nvSpPr>
        <p:spPr>
          <a:xfrm>
            <a:off x="263520" y="6411600"/>
            <a:ext cx="896940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Kate Marvel (2018) – We Need Courage, Not Hope, to Face Climate Change – https://onbeing.org/blog/kate-marvel-we-need-courage-not-hope-to-face-climate-change/</a:t>
            </a:r>
            <a:endParaRPr lang="en-GB" sz="900" b="0" strike="noStrike" spc="-1">
              <a:solidFill>
                <a:srgbClr val="000000"/>
              </a:solidFill>
              <a:latin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Need Courage</a:t>
            </a:r>
            <a:endParaRPr lang="en-GB" sz="2400" b="0" strike="noStrike" spc="-1">
              <a:solidFill>
                <a:srgbClr val="000000"/>
              </a:solidFill>
              <a:latin typeface="Arial"/>
            </a:endParaRPr>
          </a:p>
        </p:txBody>
      </p:sp>
      <p:sp>
        <p:nvSpPr>
          <p:cNvPr id="330" name="CustomShape 2"/>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Arial"/>
                <a:ea typeface="DejaVu Sans"/>
              </a:rPr>
              <a:t>“But the opposite of hope is not despair. It is grief. Even while resolving to limit the damage, we can mourn. And here, the sheer scale of the problem provides a perverse comfort: we are in this together. The swiftness of the change, its scale and inevitability, binds us into one, broken hearts trapped together under a warming atmosphere.</a:t>
            </a:r>
            <a:endParaRPr lang="en-GB" sz="1800" b="0" strike="noStrike" spc="-1">
              <a:solidFill>
                <a:srgbClr val="000000"/>
              </a:solidFill>
              <a:latin typeface="Arial"/>
            </a:endParaRPr>
          </a:p>
          <a:p>
            <a:pPr algn="ctr">
              <a:lnSpc>
                <a:spcPct val="100000"/>
              </a:lnSpc>
            </a:pPr>
            <a:endParaRPr lang="en-GB" sz="1800" b="0" strike="noStrike" spc="-1">
              <a:solidFill>
                <a:srgbClr val="000000"/>
              </a:solidFill>
              <a:latin typeface="Arial"/>
            </a:endParaRPr>
          </a:p>
          <a:p>
            <a:pPr algn="ctr">
              <a:lnSpc>
                <a:spcPct val="100000"/>
              </a:lnSpc>
            </a:pPr>
            <a:r>
              <a:rPr lang="en-US" sz="1800" b="0" i="1" strike="noStrike" spc="-1">
                <a:solidFill>
                  <a:srgbClr val="FFFFFF"/>
                </a:solidFill>
                <a:latin typeface="Arial"/>
                <a:ea typeface="DejaVu Sans"/>
              </a:rPr>
              <a:t>We need courage, not hope. Grief, after all, is the cost of being alive. [...] Courage is the resolve to do well without the assurance of a happy ending.”</a:t>
            </a:r>
            <a:endParaRPr lang="en-GB" sz="1800" b="0" strike="noStrike" spc="-1">
              <a:solidFill>
                <a:srgbClr val="000000"/>
              </a:solidFill>
              <a:latin typeface="Arial"/>
            </a:endParaRPr>
          </a:p>
        </p:txBody>
      </p:sp>
      <p:sp>
        <p:nvSpPr>
          <p:cNvPr id="331" name="CustomShape 3"/>
          <p:cNvSpPr/>
          <p:nvPr/>
        </p:nvSpPr>
        <p:spPr>
          <a:xfrm>
            <a:off x="457200" y="2468880"/>
            <a:ext cx="10510920" cy="2649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32" name="CustomShape 4"/>
          <p:cNvSpPr/>
          <p:nvPr/>
        </p:nvSpPr>
        <p:spPr>
          <a:xfrm>
            <a:off x="263520" y="6411600"/>
            <a:ext cx="896940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Kate Marvel (2018) – We Need Courage, Not Hope, to Face Climate Change – https://onbeing.org/blog/kate-marvel-we-need-courage-not-hope-to-face-climate-change/</a:t>
            </a:r>
            <a:endParaRPr lang="en-GB" sz="900" b="0" strike="noStrike" spc="-1">
              <a:solidFill>
                <a:srgbClr val="000000"/>
              </a:solidFill>
              <a:latin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We Need Courage</a:t>
            </a:r>
            <a:endParaRPr lang="en-GB" sz="2400" b="0" strike="noStrike" spc="-1">
              <a:solidFill>
                <a:srgbClr val="000000"/>
              </a:solidFill>
              <a:latin typeface="Arial"/>
            </a:endParaRPr>
          </a:p>
        </p:txBody>
      </p:sp>
      <p:sp>
        <p:nvSpPr>
          <p:cNvPr id="334" name="CustomShape 2"/>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Arial"/>
                <a:ea typeface="DejaVu Sans"/>
              </a:rPr>
              <a:t>“But the opposite of hope is not despair. It is grief. Even while resolving to limit the damage, we can mourn. And here, the sheer scale of the problem provides a perverse comfort: we are in this together. The swiftness of the change, its scale and inevitability, binds us into one, broken hearts trapped together under a warming atmosphere.</a:t>
            </a:r>
            <a:endParaRPr lang="en-GB" sz="1800" b="0" strike="noStrike" spc="-1">
              <a:solidFill>
                <a:srgbClr val="000000"/>
              </a:solidFill>
              <a:latin typeface="Arial"/>
            </a:endParaRPr>
          </a:p>
          <a:p>
            <a:pPr algn="ctr">
              <a:lnSpc>
                <a:spcPct val="100000"/>
              </a:lnSpc>
            </a:pPr>
            <a:endParaRPr lang="en-GB" sz="1800" b="0" strike="noStrike" spc="-1">
              <a:solidFill>
                <a:srgbClr val="000000"/>
              </a:solidFill>
              <a:latin typeface="Arial"/>
            </a:endParaRPr>
          </a:p>
          <a:p>
            <a:pPr algn="ctr">
              <a:lnSpc>
                <a:spcPct val="100000"/>
              </a:lnSpc>
            </a:pPr>
            <a:r>
              <a:rPr lang="en-US" sz="1800" b="0" i="1" strike="noStrike" spc="-1">
                <a:solidFill>
                  <a:srgbClr val="000000"/>
                </a:solidFill>
                <a:latin typeface="Arial"/>
                <a:ea typeface="DejaVu Sans"/>
              </a:rPr>
              <a:t>We need courage, not hope. Grief, after all, is the cost of being alive. [...] Courage is the resolve to do well without the assurance of a happy ending.”</a:t>
            </a:r>
            <a:endParaRPr lang="en-GB" sz="1800" b="0" strike="noStrike" spc="-1">
              <a:solidFill>
                <a:srgbClr val="000000"/>
              </a:solidFill>
              <a:latin typeface="Arial"/>
            </a:endParaRPr>
          </a:p>
        </p:txBody>
      </p:sp>
      <p:sp>
        <p:nvSpPr>
          <p:cNvPr id="335" name="CustomShape 3"/>
          <p:cNvSpPr/>
          <p:nvPr/>
        </p:nvSpPr>
        <p:spPr>
          <a:xfrm>
            <a:off x="457200" y="2468880"/>
            <a:ext cx="10510920" cy="2649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36" name="CustomShape 4"/>
          <p:cNvSpPr/>
          <p:nvPr/>
        </p:nvSpPr>
        <p:spPr>
          <a:xfrm>
            <a:off x="263520" y="6411600"/>
            <a:ext cx="896940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Kate Marvel (2018) – We Need Courage, Not Hope, to Face Climate Change – https://onbeing.org/blog/kate-marvel-we-need-courage-not-hope-to-face-climate-change/</a:t>
            </a:r>
            <a:endParaRPr lang="en-GB" sz="9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Question 3 </a:t>
            </a:r>
            <a:endParaRPr lang="en-GB" sz="2400" b="0" strike="noStrike" spc="-1">
              <a:solidFill>
                <a:srgbClr val="000000"/>
              </a:solidFill>
              <a:latin typeface="Arial"/>
            </a:endParaRPr>
          </a:p>
        </p:txBody>
      </p:sp>
      <p:sp>
        <p:nvSpPr>
          <p:cNvPr id="107"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 do you study? </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 Type your response in the poll field.</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CustomShape 1"/>
          <p:cNvSpPr/>
          <p:nvPr/>
        </p:nvSpPr>
        <p:spPr>
          <a:xfrm>
            <a:off x="335520" y="764640"/>
            <a:ext cx="10741680" cy="49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Question 7 </a:t>
            </a:r>
            <a:endParaRPr lang="en-GB" sz="2400" b="0" strike="noStrike" spc="-1">
              <a:solidFill>
                <a:srgbClr val="000000"/>
              </a:solidFill>
              <a:latin typeface="Arial"/>
            </a:endParaRPr>
          </a:p>
        </p:txBody>
      </p:sp>
      <p:sp>
        <p:nvSpPr>
          <p:cNvPr id="338" name="CustomShape 2"/>
          <p:cNvSpPr/>
          <p:nvPr/>
        </p:nvSpPr>
        <p:spPr>
          <a:xfrm>
            <a:off x="335520" y="1268280"/>
            <a:ext cx="10741680" cy="5029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46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 percentage of the population needs to participate in peaceful protest/civil disobedience for political change, i.e., saving our planet?</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 Type your response in the poll field.</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 According to Prof. Erica Chenoweth 3.5% </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FFFFFF"/>
                </a:solidFill>
                <a:latin typeface="DejaVu Sans"/>
                <a:ea typeface="DejaVu Sans"/>
              </a:rPr>
              <a:t>→ Based on studying 323 violent and non-violent protests that occurred between 1900 and 2006 worldwide).</a:t>
            </a: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CustomShape 1"/>
          <p:cNvSpPr/>
          <p:nvPr/>
        </p:nvSpPr>
        <p:spPr>
          <a:xfrm>
            <a:off x="335520" y="764640"/>
            <a:ext cx="10741680" cy="49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Question 7 </a:t>
            </a:r>
            <a:endParaRPr lang="en-GB" sz="2400" b="0" strike="noStrike" spc="-1">
              <a:solidFill>
                <a:srgbClr val="000000"/>
              </a:solidFill>
              <a:latin typeface="Arial"/>
            </a:endParaRPr>
          </a:p>
        </p:txBody>
      </p:sp>
      <p:sp>
        <p:nvSpPr>
          <p:cNvPr id="340" name="CustomShape 2"/>
          <p:cNvSpPr/>
          <p:nvPr/>
        </p:nvSpPr>
        <p:spPr>
          <a:xfrm>
            <a:off x="335520" y="1268280"/>
            <a:ext cx="10741680" cy="5029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46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 percentage of the population needs to participate in peaceful protest/civil disobedience for political change, i.e., saving our planet?</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 Type your response in the poll field.</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According to Prof. Erica Chenoweth 3.5% </a:t>
            </a:r>
            <a:endParaRPr lang="en-GB" sz="1800" b="0" strike="noStrike" spc="-1">
              <a:solidFill>
                <a:srgbClr val="000000"/>
              </a:solidFill>
              <a:latin typeface="Arial"/>
            </a:endParaRPr>
          </a:p>
          <a:p>
            <a:pPr>
              <a:lnSpc>
                <a:spcPct val="100000"/>
              </a:lnSpc>
              <a:spcBef>
                <a:spcPts val="360"/>
              </a:spcBef>
            </a:pPr>
            <a:r>
              <a:rPr lang="en-US" sz="1800" b="0" strike="noStrike" spc="-1">
                <a:solidFill>
                  <a:srgbClr val="000000"/>
                </a:solidFill>
                <a:latin typeface="DejaVu Sans"/>
                <a:ea typeface="DejaVu Sans"/>
              </a:rPr>
              <a:t>→ Based on studying 323 violent and non-violent protests that occurred between 1900 and 2006 worldwide). </a:t>
            </a:r>
            <a:endParaRPr lang="en-GB" sz="1800" b="0" strike="noStrike" spc="-1">
              <a:solidFill>
                <a:srgbClr val="000000"/>
              </a:solidFill>
              <a:latin typeface="Arial"/>
            </a:endParaRPr>
          </a:p>
        </p:txBody>
      </p:sp>
      <p:sp>
        <p:nvSpPr>
          <p:cNvPr id="341" name="CustomShape 3"/>
          <p:cNvSpPr/>
          <p:nvPr/>
        </p:nvSpPr>
        <p:spPr>
          <a:xfrm>
            <a:off x="263520" y="6411600"/>
            <a:ext cx="896940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https://www.ericachenoweth.com/research</a:t>
            </a:r>
            <a:endParaRPr lang="en-GB" sz="900" b="0" strike="noStrike" spc="-1">
              <a:solidFill>
                <a:srgbClr val="000000"/>
              </a:solidFill>
              <a:latin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Basic Law for the Federal Republic of Germany</a:t>
            </a:r>
            <a:endParaRPr lang="en-GB" sz="2400" b="0" strike="noStrike" spc="-1">
              <a:solidFill>
                <a:srgbClr val="000000"/>
              </a:solidFill>
              <a:latin typeface="Arial"/>
            </a:endParaRPr>
          </a:p>
          <a:p>
            <a:pPr>
              <a:lnSpc>
                <a:spcPct val="100000"/>
              </a:lnSpc>
            </a:pPr>
            <a:endParaRPr lang="en-GB" sz="2400" b="0" strike="noStrike" spc="-1">
              <a:solidFill>
                <a:srgbClr val="000000"/>
              </a:solidFill>
              <a:latin typeface="Arial"/>
            </a:endParaRPr>
          </a:p>
        </p:txBody>
      </p:sp>
      <p:sp>
        <p:nvSpPr>
          <p:cNvPr id="343" name="CustomShape 2"/>
          <p:cNvSpPr/>
          <p:nvPr/>
        </p:nvSpPr>
        <p:spPr>
          <a:xfrm>
            <a:off x="436320" y="124308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Article 20a – Protection of the natural foundations of life and animals </a:t>
            </a:r>
            <a:endParaRPr lang="en-GB" sz="2200" b="0" strike="noStrike" spc="-1">
              <a:solidFill>
                <a:srgbClr val="000000"/>
              </a:solidFill>
              <a:latin typeface="Arial"/>
            </a:endParaRPr>
          </a:p>
        </p:txBody>
      </p:sp>
      <p:sp>
        <p:nvSpPr>
          <p:cNvPr id="344" name="CustomShape 3"/>
          <p:cNvSpPr/>
          <p:nvPr/>
        </p:nvSpPr>
        <p:spPr>
          <a:xfrm>
            <a:off x="342360" y="126864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“Mindful also of its responsibility towards future generations, the state shall protect the natural foundations of life and animals by legislation and, in accordance with law and justice, by executive and judicial action, all within the framework of the constitutional order.”</a:t>
            </a:r>
            <a:endParaRPr lang="en-GB" sz="1800" b="0" strike="noStrike" spc="-1">
              <a:solidFill>
                <a:srgbClr val="000000"/>
              </a:solidFill>
              <a:latin typeface="Arial"/>
            </a:endParaRPr>
          </a:p>
          <a:p>
            <a:pPr algn="ctr">
              <a:lnSpc>
                <a:spcPct val="100000"/>
              </a:lnSpc>
            </a:pPr>
            <a:endParaRPr lang="en-GB" sz="1800" b="0" strike="noStrike" spc="-1">
              <a:solidFill>
                <a:srgbClr val="000000"/>
              </a:solidFill>
              <a:latin typeface="Arial"/>
            </a:endParaRPr>
          </a:p>
          <a:p>
            <a:pPr algn="ctr">
              <a:lnSpc>
                <a:spcPct val="100000"/>
              </a:lnSpc>
            </a:pPr>
            <a:r>
              <a:rPr lang="en-US" sz="1800" b="0" i="1" strike="noStrike" spc="-1">
                <a:solidFill>
                  <a:srgbClr val="000000"/>
                </a:solidFill>
                <a:latin typeface="DejaVu Sans"/>
                <a:ea typeface="DejaVu Sans"/>
              </a:rPr>
              <a:t>German: “Der Staat schützt auch in Verantwortung für die künftigen Generationen die natürlichen Lebensgrundlagen und die Tiere im Rahmen der verfassungsmäßigen Ordnung durch die Gesetzgebung und nach Maßgabe von Gesetz und Recht durch die vollziehende Gewalt und die Rechtsprechung.”</a:t>
            </a:r>
            <a:endParaRPr lang="en-GB" sz="1800" b="0" strike="noStrike" spc="-1">
              <a:solidFill>
                <a:srgbClr val="000000"/>
              </a:solidFill>
              <a:latin typeface="Arial"/>
            </a:endParaRPr>
          </a:p>
        </p:txBody>
      </p:sp>
      <p:sp>
        <p:nvSpPr>
          <p:cNvPr id="345" name="CustomShape 4"/>
          <p:cNvSpPr/>
          <p:nvPr/>
        </p:nvSpPr>
        <p:spPr>
          <a:xfrm>
            <a:off x="372600" y="2469240"/>
            <a:ext cx="10602360" cy="2649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46" name="CustomShape 5"/>
          <p:cNvSpPr/>
          <p:nvPr/>
        </p:nvSpPr>
        <p:spPr>
          <a:xfrm>
            <a:off x="270360" y="6411960"/>
            <a:ext cx="896940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https://www.gesetze-im-internet.de/englisch_gg/englisch_gg.html#p0116</a:t>
            </a:r>
            <a:endParaRPr lang="en-GB" sz="900" b="0" strike="noStrike" spc="-1">
              <a:solidFill>
                <a:srgbClr val="000000"/>
              </a:solidFill>
              <a:latin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CustomShape 1"/>
          <p:cNvSpPr/>
          <p:nvPr/>
        </p:nvSpPr>
        <p:spPr>
          <a:xfrm>
            <a:off x="335520" y="4406760"/>
            <a:ext cx="10740600" cy="1349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What is this course all About?</a:t>
            </a:r>
            <a:endParaRPr lang="en-GB" sz="3000" b="0" strike="noStrike" spc="-1">
              <a:solidFill>
                <a:srgbClr val="000000"/>
              </a:solidFill>
              <a:latin typeface="Arial"/>
            </a:endParaRPr>
          </a:p>
        </p:txBody>
      </p:sp>
      <p:sp>
        <p:nvSpPr>
          <p:cNvPr id="348" name="CustomShape 2"/>
          <p:cNvSpPr/>
          <p:nvPr/>
        </p:nvSpPr>
        <p:spPr>
          <a:xfrm>
            <a:off x="335520" y="2906640"/>
            <a:ext cx="10740600" cy="1487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3 Key Challenges of the 21</a:t>
            </a:r>
            <a:r>
              <a:rPr lang="en-US" sz="2400" b="1" strike="noStrike" spc="-1" baseline="30000">
                <a:solidFill>
                  <a:srgbClr val="000000"/>
                </a:solidFill>
                <a:latin typeface="DejaVu Sans"/>
                <a:ea typeface="DejaVu Sans"/>
              </a:rPr>
              <a:t>st</a:t>
            </a:r>
            <a:r>
              <a:rPr lang="en-US" sz="2400" b="1" strike="noStrike" spc="-1">
                <a:solidFill>
                  <a:srgbClr val="000000"/>
                </a:solidFill>
                <a:latin typeface="DejaVu Sans"/>
                <a:ea typeface="DejaVu Sans"/>
              </a:rPr>
              <a:t> Century</a:t>
            </a:r>
            <a:endParaRPr lang="en-GB" sz="2400" b="0" strike="noStrike" spc="-1">
              <a:solidFill>
                <a:srgbClr val="000000"/>
              </a:solidFill>
              <a:latin typeface="Arial"/>
            </a:endParaRPr>
          </a:p>
        </p:txBody>
      </p:sp>
      <p:sp>
        <p:nvSpPr>
          <p:cNvPr id="350"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Climate change / adaption to climate change</a:t>
            </a:r>
            <a:endParaRPr lang="en-GB" sz="1800" b="0" strike="noStrike" spc="-1">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Environmental pollution</a:t>
            </a:r>
            <a:endParaRPr lang="en-GB" sz="1800" b="0" strike="noStrike" spc="-1">
              <a:solidFill>
                <a:srgbClr val="000000"/>
              </a:solidFill>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Dwindling non-renewable resources</a:t>
            </a:r>
            <a:endParaRPr lang="en-GB" sz="1800" b="0" strike="noStrike" spc="-1">
              <a:solidFill>
                <a:srgbClr val="000000"/>
              </a:solidFill>
              <a:latin typeface="Arial"/>
            </a:endParaRPr>
          </a:p>
        </p:txBody>
      </p:sp>
      <p:sp>
        <p:nvSpPr>
          <p:cNvPr id="351" name="CustomShape 3"/>
          <p:cNvSpPr/>
          <p:nvPr/>
        </p:nvSpPr>
        <p:spPr>
          <a:xfrm>
            <a:off x="4206240" y="721800"/>
            <a:ext cx="1088640" cy="337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Is This Course All About?</a:t>
            </a:r>
            <a:endParaRPr lang="en-GB" sz="2400" b="0" strike="noStrike" spc="-1">
              <a:solidFill>
                <a:srgbClr val="000000"/>
              </a:solidFill>
              <a:latin typeface="Arial"/>
            </a:endParaRPr>
          </a:p>
        </p:txBody>
      </p:sp>
      <p:sp>
        <p:nvSpPr>
          <p:cNvPr id="353" name="CustomShape 2"/>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In a Nutshell</a:t>
            </a:r>
            <a:endParaRPr lang="en-GB" sz="2200" b="0" strike="noStrike" spc="-1">
              <a:solidFill>
                <a:srgbClr val="000000"/>
              </a:solidFill>
              <a:latin typeface="Arial"/>
            </a:endParaRPr>
          </a:p>
        </p:txBody>
      </p:sp>
      <p:sp>
        <p:nvSpPr>
          <p:cNvPr id="354" name="CustomShape 3"/>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Arial"/>
                <a:ea typeface="DejaVu Sans"/>
              </a:rPr>
              <a:t>This course is supposed to enable </a:t>
            </a:r>
            <a:r>
              <a:rPr lang="en-US" sz="1800" b="1" i="1" strike="noStrike" spc="-1">
                <a:solidFill>
                  <a:srgbClr val="000000"/>
                </a:solidFill>
                <a:latin typeface="Arial"/>
                <a:ea typeface="DejaVu Sans"/>
              </a:rPr>
              <a:t>YOU</a:t>
            </a:r>
            <a:r>
              <a:rPr lang="en-US" sz="1800" b="0" i="1" strike="noStrike" spc="-1">
                <a:solidFill>
                  <a:srgbClr val="000000"/>
                </a:solidFill>
                <a:latin typeface="Arial"/>
                <a:ea typeface="DejaVu Sans"/>
              </a:rPr>
              <a:t> to create a sustainable future for all of us and future generations.</a:t>
            </a:r>
            <a:endParaRPr lang="en-GB" sz="1800" b="0" strike="noStrike" spc="-1">
              <a:solidFill>
                <a:srgbClr val="000000"/>
              </a:solidFill>
              <a:latin typeface="Arial"/>
            </a:endParaRPr>
          </a:p>
        </p:txBody>
      </p:sp>
      <p:sp>
        <p:nvSpPr>
          <p:cNvPr id="355" name="CustomShape 4"/>
          <p:cNvSpPr/>
          <p:nvPr/>
        </p:nvSpPr>
        <p:spPr>
          <a:xfrm>
            <a:off x="866160" y="2859840"/>
            <a:ext cx="9924840" cy="1876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Is This Course All About?</a:t>
            </a:r>
            <a:endParaRPr lang="en-GB" sz="2400" b="0" strike="noStrike" spc="-1">
              <a:solidFill>
                <a:srgbClr val="000000"/>
              </a:solidFill>
              <a:latin typeface="Arial"/>
            </a:endParaRPr>
          </a:p>
        </p:txBody>
      </p:sp>
      <p:sp>
        <p:nvSpPr>
          <p:cNvPr id="357" name="CustomShape 2"/>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216000"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Gaining an understanding of causes, dimensions, and the characterization of the 3 key challenge of the 21</a:t>
            </a:r>
            <a:r>
              <a:rPr lang="en-US" sz="1800" b="0" strike="noStrike" spc="-1" baseline="30000">
                <a:solidFill>
                  <a:srgbClr val="000000"/>
                </a:solidFill>
                <a:latin typeface="DejaVu Sans"/>
                <a:ea typeface="DejaVu Sans"/>
              </a:rPr>
              <a:t>st</a:t>
            </a:r>
            <a:r>
              <a:rPr lang="en-US" sz="1800" b="0" strike="noStrike" spc="-1">
                <a:solidFill>
                  <a:srgbClr val="000000"/>
                </a:solidFill>
                <a:latin typeface="DejaVu Sans"/>
                <a:ea typeface="DejaVu Sans"/>
              </a:rPr>
              <a:t> century</a:t>
            </a:r>
            <a:endParaRPr lang="en-GB" sz="1800" b="0" strike="noStrike" spc="-1">
              <a:solidFill>
                <a:srgbClr val="000000"/>
              </a:solidFill>
              <a:latin typeface="Arial"/>
            </a:endParaRPr>
          </a:p>
          <a:p>
            <a:pPr marL="432000" lvl="1"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Climate change / adaption to climate change</a:t>
            </a:r>
            <a:endParaRPr lang="en-GB" sz="1800" b="0" strike="noStrike" spc="-1">
              <a:solidFill>
                <a:srgbClr val="000000"/>
              </a:solidFill>
              <a:latin typeface="Arial"/>
            </a:endParaRPr>
          </a:p>
          <a:p>
            <a:pPr marL="432000" lvl="1"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Environmental pollution</a:t>
            </a:r>
            <a:endParaRPr lang="en-GB" sz="1800" b="0" strike="noStrike" spc="-1">
              <a:solidFill>
                <a:srgbClr val="000000"/>
              </a:solidFill>
              <a:latin typeface="Arial"/>
            </a:endParaRPr>
          </a:p>
          <a:p>
            <a:pPr marL="432000" lvl="1"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Dwindling non-renewable resources</a:t>
            </a:r>
            <a:endParaRPr lang="en-GB" sz="1800" b="0" strike="noStrike" spc="-1">
              <a:solidFill>
                <a:srgbClr val="000000"/>
              </a:solidFill>
              <a:latin typeface="Arial"/>
            </a:endParaRPr>
          </a:p>
          <a:p>
            <a:pPr marL="216000"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Critically assess available solutions</a:t>
            </a:r>
            <a:endParaRPr lang="en-GB" sz="1800" b="0" strike="noStrike" spc="-1">
              <a:solidFill>
                <a:srgbClr val="000000"/>
              </a:solidFill>
              <a:latin typeface="Arial"/>
            </a:endParaRPr>
          </a:p>
          <a:p>
            <a:pPr marL="216000"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Act before it is to late</a:t>
            </a:r>
            <a:endParaRPr lang="en-GB" sz="1800" b="0" strike="noStrike" spc="-1">
              <a:solidFill>
                <a:srgbClr val="000000"/>
              </a:solidFill>
              <a:latin typeface="Arial"/>
            </a:endParaRPr>
          </a:p>
        </p:txBody>
      </p:sp>
      <p:sp>
        <p:nvSpPr>
          <p:cNvPr id="358"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CustomShape 1"/>
          <p:cNvSpPr/>
          <p:nvPr/>
        </p:nvSpPr>
        <p:spPr>
          <a:xfrm>
            <a:off x="335520" y="764640"/>
            <a:ext cx="10746000" cy="49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Is This Course All About?</a:t>
            </a:r>
            <a:endParaRPr lang="en-GB" sz="2400" b="0" strike="noStrike" spc="-1">
              <a:solidFill>
                <a:srgbClr val="000000"/>
              </a:solidFill>
              <a:latin typeface="Arial"/>
            </a:endParaRPr>
          </a:p>
        </p:txBody>
      </p:sp>
      <p:sp>
        <p:nvSpPr>
          <p:cNvPr id="360" name="CustomShape 2"/>
          <p:cNvSpPr/>
          <p:nvPr/>
        </p:nvSpPr>
        <p:spPr>
          <a:xfrm>
            <a:off x="263520" y="6411600"/>
            <a:ext cx="6473520" cy="22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900" b="0" strike="noStrike" spc="-1">
                <a:solidFill>
                  <a:srgbClr val="A6A6A6"/>
                </a:solidFill>
                <a:latin typeface="Roboto"/>
                <a:ea typeface="Roboto"/>
              </a:rPr>
              <a:t>https://www.tu-clausthal.de/en/university/about-us</a:t>
            </a:r>
            <a:endParaRPr lang="en-GB" sz="900" b="0" strike="noStrike" spc="-1">
              <a:solidFill>
                <a:srgbClr val="000000"/>
              </a:solidFill>
              <a:latin typeface="Arial"/>
            </a:endParaRPr>
          </a:p>
        </p:txBody>
      </p:sp>
      <p:pic>
        <p:nvPicPr>
          <p:cNvPr id="361" name="Grafik 2_1"/>
          <p:cNvPicPr/>
          <p:nvPr/>
        </p:nvPicPr>
        <p:blipFill>
          <a:blip r:embed="rId3"/>
          <a:stretch/>
        </p:blipFill>
        <p:spPr>
          <a:xfrm>
            <a:off x="417240" y="1726200"/>
            <a:ext cx="5671800" cy="4397760"/>
          </a:xfrm>
          <a:prstGeom prst="rect">
            <a:avLst/>
          </a:prstGeom>
          <a:ln w="0">
            <a:noFill/>
          </a:ln>
        </p:spPr>
      </p:pic>
      <p:pic>
        <p:nvPicPr>
          <p:cNvPr id="362" name="Grafik 7_1"/>
          <p:cNvPicPr/>
          <p:nvPr/>
        </p:nvPicPr>
        <p:blipFill>
          <a:blip r:embed="rId4"/>
          <a:stretch/>
        </p:blipFill>
        <p:spPr>
          <a:xfrm>
            <a:off x="6521400" y="1697040"/>
            <a:ext cx="3991680" cy="4712040"/>
          </a:xfrm>
          <a:prstGeom prst="rect">
            <a:avLst/>
          </a:prstGeom>
          <a:ln w="0">
            <a:noFill/>
          </a:ln>
        </p:spPr>
      </p:pic>
      <p:sp>
        <p:nvSpPr>
          <p:cNvPr id="363"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Clausthal University of Technology – Research Profile</a:t>
            </a:r>
            <a:endParaRPr lang="en-GB" sz="2200" b="0" strike="noStrike" spc="-1">
              <a:solidFill>
                <a:srgbClr val="000000"/>
              </a:solidFill>
              <a:latin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This Course Is Not</a:t>
            </a:r>
            <a:endParaRPr lang="en-GB" sz="2400" b="0" strike="noStrike" spc="-1">
              <a:solidFill>
                <a:srgbClr val="000000"/>
              </a:solidFill>
              <a:latin typeface="Arial"/>
            </a:endParaRPr>
          </a:p>
        </p:txBody>
      </p:sp>
      <p:sp>
        <p:nvSpPr>
          <p:cNvPr id="365" name="CustomShape 2"/>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216000" indent="-213840">
              <a:lnSpc>
                <a:spcPct val="100000"/>
              </a:lnSpc>
              <a:buClr>
                <a:srgbClr val="008C4F"/>
              </a:buClr>
              <a:buSzPct val="45000"/>
              <a:buFont typeface="OpenSymbol"/>
              <a:buChar char="■"/>
            </a:pPr>
            <a:r>
              <a:rPr lang="en-US" sz="1800" b="0" strike="noStrike" spc="-1">
                <a:solidFill>
                  <a:srgbClr val="000000"/>
                </a:solidFill>
                <a:latin typeface="DejaVu Sans"/>
                <a:ea typeface="DejaVu Sans"/>
              </a:rPr>
              <a:t>A comforting fairy tale of:</a:t>
            </a:r>
            <a:endParaRPr lang="en-GB" sz="1800" b="0" strike="noStrike" spc="-1">
              <a:solidFill>
                <a:srgbClr val="000000"/>
              </a:solidFill>
              <a:latin typeface="Arial"/>
            </a:endParaRPr>
          </a:p>
          <a:p>
            <a:pPr marL="432000" lvl="1" indent="-213840">
              <a:lnSpc>
                <a:spcPct val="100000"/>
              </a:lnSpc>
              <a:buClr>
                <a:srgbClr val="008C4F"/>
              </a:buClr>
              <a:buSzPct val="45000"/>
              <a:buFont typeface="OpenSymbol"/>
              <a:buChar char="—"/>
            </a:pPr>
            <a:r>
              <a:rPr lang="en-US" sz="1800" b="0" strike="noStrike" spc="-1">
                <a:solidFill>
                  <a:srgbClr val="000000"/>
                </a:solidFill>
                <a:latin typeface="DejaVu Sans"/>
                <a:ea typeface="DejaVu Sans"/>
              </a:rPr>
              <a:t>“Everything will be fine”</a:t>
            </a:r>
            <a:endParaRPr lang="en-GB" sz="1800" b="0" strike="noStrike" spc="-1">
              <a:solidFill>
                <a:srgbClr val="000000"/>
              </a:solidFill>
              <a:latin typeface="Arial"/>
            </a:endParaRPr>
          </a:p>
          <a:p>
            <a:pPr marL="432000" lvl="1" indent="-213840">
              <a:lnSpc>
                <a:spcPct val="100000"/>
              </a:lnSpc>
              <a:buClr>
                <a:srgbClr val="008C4F"/>
              </a:buClr>
              <a:buSzPct val="45000"/>
              <a:buFont typeface="OpenSymbol"/>
              <a:buChar char="—"/>
            </a:pPr>
            <a:r>
              <a:rPr lang="en-US" sz="1800" b="0" strike="noStrike" spc="-1">
                <a:solidFill>
                  <a:srgbClr val="000000"/>
                </a:solidFill>
                <a:latin typeface="DejaVu Sans"/>
                <a:ea typeface="DejaVu Sans"/>
              </a:rPr>
              <a:t>“Business as usual is sufficient”</a:t>
            </a:r>
            <a:endParaRPr lang="en-GB" sz="1800" b="0" strike="noStrike" spc="-1">
              <a:solidFill>
                <a:srgbClr val="000000"/>
              </a:solidFill>
              <a:latin typeface="Arial"/>
            </a:endParaRPr>
          </a:p>
          <a:p>
            <a:pPr marL="432000" lvl="1" indent="-213840">
              <a:lnSpc>
                <a:spcPct val="100000"/>
              </a:lnSpc>
              <a:buClr>
                <a:srgbClr val="008C4F"/>
              </a:buClr>
              <a:buSzPct val="45000"/>
              <a:buFont typeface="OpenSymbol"/>
              <a:buChar char="—"/>
            </a:pPr>
            <a:r>
              <a:rPr lang="en-US" sz="1800" b="0" strike="noStrike" spc="-1">
                <a:solidFill>
                  <a:srgbClr val="000000"/>
                </a:solidFill>
                <a:latin typeface="DejaVu Sans"/>
                <a:ea typeface="DejaVu Sans"/>
              </a:rPr>
              <a:t>“Just make this minor change to your daily lifestyle and recycle plastic bags”</a:t>
            </a:r>
            <a:endParaRPr lang="en-GB" sz="1800" b="0" strike="noStrike" spc="-1">
              <a:solidFill>
                <a:srgbClr val="000000"/>
              </a:solidFill>
              <a:latin typeface="Arial"/>
            </a:endParaRPr>
          </a:p>
          <a:p>
            <a:pPr marL="216000"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A soothing high-definition TikTok video</a:t>
            </a:r>
            <a:endParaRPr lang="en-GB" sz="1800" b="0" strike="noStrike" spc="-1">
              <a:solidFill>
                <a:srgbClr val="000000"/>
              </a:solidFill>
              <a:latin typeface="Arial"/>
            </a:endParaRPr>
          </a:p>
          <a:p>
            <a:pPr marL="216000"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A place to discuss whether climate change is “</a:t>
            </a:r>
            <a:r>
              <a:rPr lang="en-US" sz="1800" b="0" i="1" strike="noStrike" spc="-1">
                <a:solidFill>
                  <a:srgbClr val="000000"/>
                </a:solidFill>
                <a:latin typeface="DejaVu Sans"/>
                <a:ea typeface="DejaVu Sans"/>
              </a:rPr>
              <a:t>real</a:t>
            </a:r>
            <a:r>
              <a:rPr lang="en-US" sz="1800" b="0" strike="noStrike" spc="-1">
                <a:solidFill>
                  <a:srgbClr val="000000"/>
                </a:solidFill>
                <a:latin typeface="DejaVu Sans"/>
                <a:ea typeface="DejaVu Sans"/>
              </a:rPr>
              <a:t>”</a:t>
            </a:r>
            <a:endParaRPr lang="en-GB" sz="1800" b="0" strike="noStrike" spc="-1">
              <a:solidFill>
                <a:srgbClr val="000000"/>
              </a:solidFill>
              <a:latin typeface="Arial"/>
            </a:endParaRPr>
          </a:p>
        </p:txBody>
      </p:sp>
      <p:sp>
        <p:nvSpPr>
          <p:cNvPr id="366"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Is This Course All About?</a:t>
            </a:r>
            <a:endParaRPr lang="en-GB" sz="2400" b="0" strike="noStrike" spc="-1">
              <a:solidFill>
                <a:srgbClr val="000000"/>
              </a:solidFill>
              <a:latin typeface="Arial"/>
            </a:endParaRPr>
          </a:p>
        </p:txBody>
      </p:sp>
      <p:sp>
        <p:nvSpPr>
          <p:cNvPr id="368" name="CustomShape 2"/>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Strategy is “turning resources you have into the power you need to get what you want </a:t>
            </a:r>
            <a:endParaRPr lang="en-GB" sz="1800" b="0" strike="noStrike" spc="-1">
              <a:solidFill>
                <a:srgbClr val="000000"/>
              </a:solidFill>
              <a:latin typeface="Arial"/>
            </a:endParaRPr>
          </a:p>
          <a:p>
            <a:pPr algn="ctr">
              <a:lnSpc>
                <a:spcPct val="100000"/>
              </a:lnSpc>
            </a:pPr>
            <a:r>
              <a:rPr lang="en-US" sz="1800" b="0" i="1" strike="noStrike" spc="-1">
                <a:solidFill>
                  <a:srgbClr val="000000"/>
                </a:solidFill>
                <a:latin typeface="DejaVu Sans"/>
                <a:ea typeface="DejaVu Sans"/>
              </a:rPr>
              <a:t>→ your goal. </a:t>
            </a:r>
            <a:r>
              <a:rPr lang="en-US" sz="1800" b="0" strike="noStrike" spc="-1">
                <a:solidFill>
                  <a:srgbClr val="000000"/>
                </a:solidFill>
                <a:latin typeface="DejaVu Sans"/>
                <a:ea typeface="DejaVu Sans"/>
              </a:rPr>
              <a:t>[Marshall Ganz]</a:t>
            </a:r>
            <a:endParaRPr lang="en-GB" sz="1800" b="0" strike="noStrike" spc="-1">
              <a:solidFill>
                <a:srgbClr val="000000"/>
              </a:solidFill>
              <a:latin typeface="Arial"/>
            </a:endParaRPr>
          </a:p>
          <a:p>
            <a:pPr algn="ctr">
              <a:lnSpc>
                <a:spcPct val="100000"/>
              </a:lnSpc>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u="sng" strike="noStrike" spc="-1">
                <a:solidFill>
                  <a:srgbClr val="FFFFFF"/>
                </a:solidFill>
                <a:uFillTx/>
                <a:latin typeface="DejaVu Sans"/>
                <a:ea typeface="DejaVu Sans"/>
              </a:rPr>
              <a:t>Strategic Goal (what you want):</a:t>
            </a:r>
            <a:r>
              <a:rPr lang="en-US" sz="1800" b="0" strike="noStrike" spc="-1">
                <a:solidFill>
                  <a:srgbClr val="FFFFFF"/>
                </a:solidFill>
                <a:latin typeface="DejaVu Sans"/>
                <a:ea typeface="DejaVu Sans"/>
              </a:rPr>
              <a:t> The goal is a clear, measurable point that allows you to know if you’ve won or lost, and that meets the challenge your constituency faces.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u="sng" strike="noStrike" spc="-1">
                <a:solidFill>
                  <a:srgbClr val="FFFFFF"/>
                </a:solidFill>
                <a:uFillTx/>
                <a:latin typeface="DejaVu Sans"/>
                <a:ea typeface="DejaVu Sans"/>
              </a:rPr>
              <a:t>Power (what you need):</a:t>
            </a:r>
            <a:r>
              <a:rPr lang="en-US" sz="1800" b="0" strike="noStrike" spc="-1">
                <a:solidFill>
                  <a:srgbClr val="FFFFFF"/>
                </a:solidFill>
                <a:latin typeface="DejaVu Sans"/>
                <a:ea typeface="DejaVu Sans"/>
              </a:rPr>
              <a:t> tactics through which you can turn your resources into the capacity you need to achieve your goal.</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u="sng" strike="noStrike" spc="-1">
                <a:solidFill>
                  <a:srgbClr val="FFFFFF"/>
                </a:solidFill>
                <a:uFillTx/>
                <a:latin typeface="DejaVu Sans"/>
                <a:ea typeface="DejaVu Sans"/>
              </a:rPr>
              <a:t>Resources (what your constituency has):</a:t>
            </a:r>
            <a:r>
              <a:rPr lang="en-US" sz="1800" b="0" strike="noStrike" spc="-1">
                <a:solidFill>
                  <a:srgbClr val="FFFFFF"/>
                </a:solidFill>
                <a:latin typeface="DejaVu Sans"/>
                <a:ea typeface="DejaVu Sans"/>
              </a:rPr>
              <a:t> time, money, skills, relationships, etc.</a:t>
            </a:r>
            <a:endParaRPr lang="en-GB" sz="1800" b="0" strike="noStrike" spc="-1">
              <a:solidFill>
                <a:srgbClr val="000000"/>
              </a:solidFill>
              <a:latin typeface="Arial"/>
            </a:endParaRPr>
          </a:p>
        </p:txBody>
      </p:sp>
      <p:sp>
        <p:nvSpPr>
          <p:cNvPr id="369"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70" name="CustomShape 4"/>
          <p:cNvSpPr/>
          <p:nvPr/>
        </p:nvSpPr>
        <p:spPr>
          <a:xfrm>
            <a:off x="405360" y="1920240"/>
            <a:ext cx="10562760" cy="109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71" name="CustomShape 5"/>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Strategy</a:t>
            </a:r>
            <a:endParaRPr lang="en-GB" sz="2200" b="0" strike="noStrike" spc="-1">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Question 4 </a:t>
            </a:r>
            <a:endParaRPr lang="en-GB" sz="2400" b="0" strike="noStrike" spc="-1">
              <a:solidFill>
                <a:srgbClr val="000000"/>
              </a:solidFill>
              <a:latin typeface="Arial"/>
            </a:endParaRPr>
          </a:p>
        </p:txBody>
      </p:sp>
      <p:sp>
        <p:nvSpPr>
          <p:cNvPr id="109"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Do you think that the current actions taken to address climate change and environmental pollution are sufficient and appropriate to ensure a future for you and your children?</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Yes</a:t>
            </a: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a:t>
            </a: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Not sure</a:t>
            </a:r>
            <a:endParaRPr lang="en-GB" sz="1800" b="0" strike="noStrike" spc="-1">
              <a:solidFill>
                <a:srgbClr val="000000"/>
              </a:solidFill>
              <a:latin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Is This Course All About?</a:t>
            </a:r>
            <a:endParaRPr lang="en-GB" sz="2400" b="0" strike="noStrike" spc="-1">
              <a:solidFill>
                <a:srgbClr val="000000"/>
              </a:solidFill>
              <a:latin typeface="Arial"/>
            </a:endParaRPr>
          </a:p>
        </p:txBody>
      </p:sp>
      <p:sp>
        <p:nvSpPr>
          <p:cNvPr id="373" name="CustomShape 2"/>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Strategy is “turning resources you have into the power you need to get what you want </a:t>
            </a:r>
            <a:endParaRPr lang="en-GB" sz="1800" b="0" strike="noStrike" spc="-1">
              <a:solidFill>
                <a:srgbClr val="000000"/>
              </a:solidFill>
              <a:latin typeface="Arial"/>
            </a:endParaRPr>
          </a:p>
          <a:p>
            <a:pPr algn="ctr">
              <a:lnSpc>
                <a:spcPct val="100000"/>
              </a:lnSpc>
            </a:pPr>
            <a:r>
              <a:rPr lang="en-US" sz="1800" b="0" i="1" strike="noStrike" spc="-1">
                <a:solidFill>
                  <a:srgbClr val="000000"/>
                </a:solidFill>
                <a:latin typeface="DejaVu Sans"/>
                <a:ea typeface="DejaVu Sans"/>
              </a:rPr>
              <a:t>→ your goal. </a:t>
            </a:r>
            <a:r>
              <a:rPr lang="en-US" sz="1800" b="0" strike="noStrike" spc="-1">
                <a:solidFill>
                  <a:srgbClr val="000000"/>
                </a:solidFill>
                <a:latin typeface="DejaVu Sans"/>
                <a:ea typeface="DejaVu Sans"/>
              </a:rPr>
              <a:t>[Marshall Ganz]</a:t>
            </a:r>
            <a:endParaRPr lang="en-GB" sz="1800" b="0" strike="noStrike" spc="-1">
              <a:solidFill>
                <a:srgbClr val="000000"/>
              </a:solidFill>
              <a:latin typeface="Arial"/>
            </a:endParaRPr>
          </a:p>
          <a:p>
            <a:pPr algn="ctr">
              <a:lnSpc>
                <a:spcPct val="100000"/>
              </a:lnSpc>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Strategic Goal (what you want):</a:t>
            </a:r>
            <a:r>
              <a:rPr lang="en-US" sz="1800" b="0" strike="noStrike" spc="-1">
                <a:solidFill>
                  <a:srgbClr val="000000"/>
                </a:solidFill>
                <a:latin typeface="DejaVu Sans"/>
                <a:ea typeface="DejaVu Sans"/>
              </a:rPr>
              <a:t> The goal is a clear, measurable point that allows you to know if you’ve won or lost, and that meets the challenge your constituency faces.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u="sng" strike="noStrike" spc="-1">
                <a:solidFill>
                  <a:srgbClr val="FFFFFF"/>
                </a:solidFill>
                <a:uFillTx/>
                <a:latin typeface="DejaVu Sans"/>
                <a:ea typeface="DejaVu Sans"/>
              </a:rPr>
              <a:t>Power (what you need):</a:t>
            </a:r>
            <a:r>
              <a:rPr lang="en-US" sz="1800" b="0" strike="noStrike" spc="-1">
                <a:solidFill>
                  <a:srgbClr val="FFFFFF"/>
                </a:solidFill>
                <a:latin typeface="DejaVu Sans"/>
                <a:ea typeface="DejaVu Sans"/>
              </a:rPr>
              <a:t> tactics through which you can turn your resources into the capacity you need to achieve your goal.</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u="sng" strike="noStrike" spc="-1">
                <a:solidFill>
                  <a:srgbClr val="FFFFFF"/>
                </a:solidFill>
                <a:uFillTx/>
                <a:latin typeface="DejaVu Sans"/>
                <a:ea typeface="DejaVu Sans"/>
              </a:rPr>
              <a:t>Resources (what your constituency has):</a:t>
            </a:r>
            <a:r>
              <a:rPr lang="en-US" sz="1800" b="0" strike="noStrike" spc="-1">
                <a:solidFill>
                  <a:srgbClr val="FFFFFF"/>
                </a:solidFill>
                <a:latin typeface="DejaVu Sans"/>
                <a:ea typeface="DejaVu Sans"/>
              </a:rPr>
              <a:t> time, money, skills, relationships, etc.</a:t>
            </a:r>
            <a:endParaRPr lang="en-GB" sz="1800" b="0" strike="noStrike" spc="-1">
              <a:solidFill>
                <a:srgbClr val="000000"/>
              </a:solidFill>
              <a:latin typeface="Arial"/>
            </a:endParaRPr>
          </a:p>
        </p:txBody>
      </p:sp>
      <p:sp>
        <p:nvSpPr>
          <p:cNvPr id="374"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75" name="CustomShape 4"/>
          <p:cNvSpPr/>
          <p:nvPr/>
        </p:nvSpPr>
        <p:spPr>
          <a:xfrm>
            <a:off x="405360" y="1920240"/>
            <a:ext cx="10562760" cy="109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76" name="CustomShape 5"/>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Strategy</a:t>
            </a:r>
            <a:endParaRPr lang="en-GB" sz="2200" b="0" strike="noStrike" spc="-1">
              <a:solidFill>
                <a:srgbClr val="000000"/>
              </a:solidFill>
              <a:latin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Is This Course All About?</a:t>
            </a:r>
            <a:endParaRPr lang="en-GB" sz="2400" b="0" strike="noStrike" spc="-1">
              <a:solidFill>
                <a:srgbClr val="000000"/>
              </a:solidFill>
              <a:latin typeface="Arial"/>
            </a:endParaRPr>
          </a:p>
        </p:txBody>
      </p:sp>
      <p:sp>
        <p:nvSpPr>
          <p:cNvPr id="378" name="CustomShape 2"/>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Strategy is “turning resources you have into the power you need to get what you want </a:t>
            </a:r>
            <a:endParaRPr lang="en-GB" sz="1800" b="0" strike="noStrike" spc="-1">
              <a:solidFill>
                <a:srgbClr val="000000"/>
              </a:solidFill>
              <a:latin typeface="Arial"/>
            </a:endParaRPr>
          </a:p>
          <a:p>
            <a:pPr algn="ctr">
              <a:lnSpc>
                <a:spcPct val="100000"/>
              </a:lnSpc>
            </a:pPr>
            <a:r>
              <a:rPr lang="en-US" sz="1800" b="0" i="1" strike="noStrike" spc="-1">
                <a:solidFill>
                  <a:srgbClr val="000000"/>
                </a:solidFill>
                <a:latin typeface="DejaVu Sans"/>
                <a:ea typeface="DejaVu Sans"/>
              </a:rPr>
              <a:t>→ your goal. </a:t>
            </a:r>
            <a:r>
              <a:rPr lang="en-US" sz="1800" b="0" strike="noStrike" spc="-1">
                <a:solidFill>
                  <a:srgbClr val="000000"/>
                </a:solidFill>
                <a:latin typeface="DejaVu Sans"/>
                <a:ea typeface="DejaVu Sans"/>
              </a:rPr>
              <a:t>[Marshall Ganz]</a:t>
            </a:r>
            <a:endParaRPr lang="en-GB" sz="1800" b="0" strike="noStrike" spc="-1">
              <a:solidFill>
                <a:srgbClr val="000000"/>
              </a:solidFill>
              <a:latin typeface="Arial"/>
            </a:endParaRPr>
          </a:p>
          <a:p>
            <a:pPr algn="ctr">
              <a:lnSpc>
                <a:spcPct val="100000"/>
              </a:lnSpc>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Strategic Goal (what you want):</a:t>
            </a:r>
            <a:r>
              <a:rPr lang="en-US" sz="1800" b="0" strike="noStrike" spc="-1">
                <a:solidFill>
                  <a:srgbClr val="000000"/>
                </a:solidFill>
                <a:latin typeface="DejaVu Sans"/>
                <a:ea typeface="DejaVu Sans"/>
              </a:rPr>
              <a:t> The goal is a clear, measurable point that allows you to know if you’ve won or lost, and that meets the challenge your constituency faces.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Power (what you need):</a:t>
            </a:r>
            <a:r>
              <a:rPr lang="en-US" sz="1800" b="0" strike="noStrike" spc="-1">
                <a:solidFill>
                  <a:srgbClr val="000000"/>
                </a:solidFill>
                <a:latin typeface="DejaVu Sans"/>
                <a:ea typeface="DejaVu Sans"/>
              </a:rPr>
              <a:t> tactics through which you can turn your resources into the capacity you need to achieve your goal.</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a:lnSpc>
                <a:spcPct val="100000"/>
              </a:lnSpc>
              <a:spcBef>
                <a:spcPts val="360"/>
              </a:spcBef>
            </a:pPr>
            <a:r>
              <a:rPr lang="en-US" sz="1800" b="0" u="sng" strike="noStrike" spc="-1">
                <a:solidFill>
                  <a:srgbClr val="FFFFFF"/>
                </a:solidFill>
                <a:uFillTx/>
                <a:latin typeface="DejaVu Sans"/>
                <a:ea typeface="DejaVu Sans"/>
              </a:rPr>
              <a:t>Resources (what your constituency has):</a:t>
            </a:r>
            <a:r>
              <a:rPr lang="en-US" sz="1800" b="0" strike="noStrike" spc="-1">
                <a:solidFill>
                  <a:srgbClr val="FFFFFF"/>
                </a:solidFill>
                <a:latin typeface="DejaVu Sans"/>
                <a:ea typeface="DejaVu Sans"/>
              </a:rPr>
              <a:t> time, money, skills, relationships, etc.</a:t>
            </a:r>
            <a:endParaRPr lang="en-GB" sz="1800" b="0" strike="noStrike" spc="-1">
              <a:solidFill>
                <a:srgbClr val="000000"/>
              </a:solidFill>
              <a:latin typeface="Arial"/>
            </a:endParaRPr>
          </a:p>
        </p:txBody>
      </p:sp>
      <p:sp>
        <p:nvSpPr>
          <p:cNvPr id="379"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80" name="CustomShape 4"/>
          <p:cNvSpPr/>
          <p:nvPr/>
        </p:nvSpPr>
        <p:spPr>
          <a:xfrm>
            <a:off x="405360" y="1920240"/>
            <a:ext cx="10562760" cy="109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81" name="CustomShape 5"/>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Strategy</a:t>
            </a:r>
            <a:endParaRPr lang="en-GB" sz="2200" b="0" strike="noStrike" spc="-1">
              <a:solidFill>
                <a:srgbClr val="000000"/>
              </a:solidFill>
              <a:latin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What Is This Course All About?</a:t>
            </a:r>
            <a:endParaRPr lang="en-GB" sz="2400" b="0" strike="noStrike" spc="-1">
              <a:solidFill>
                <a:srgbClr val="000000"/>
              </a:solidFill>
              <a:latin typeface="Arial"/>
            </a:endParaRPr>
          </a:p>
        </p:txBody>
      </p:sp>
      <p:sp>
        <p:nvSpPr>
          <p:cNvPr id="383" name="CustomShape 2"/>
          <p:cNvSpPr/>
          <p:nvPr/>
        </p:nvSpPr>
        <p:spPr>
          <a:xfrm>
            <a:off x="335520" y="1268280"/>
            <a:ext cx="1063260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Strategy is “turning resources you have into the power you need to get what you want </a:t>
            </a:r>
            <a:endParaRPr lang="en-GB" sz="1800" b="0" strike="noStrike" spc="-1">
              <a:solidFill>
                <a:srgbClr val="000000"/>
              </a:solidFill>
              <a:latin typeface="Arial"/>
            </a:endParaRPr>
          </a:p>
          <a:p>
            <a:pPr algn="ctr">
              <a:lnSpc>
                <a:spcPct val="100000"/>
              </a:lnSpc>
            </a:pPr>
            <a:r>
              <a:rPr lang="en-US" sz="1800" b="0" i="1" strike="noStrike" spc="-1">
                <a:solidFill>
                  <a:srgbClr val="000000"/>
                </a:solidFill>
                <a:latin typeface="DejaVu Sans"/>
                <a:ea typeface="DejaVu Sans"/>
              </a:rPr>
              <a:t>→ your goal. </a:t>
            </a:r>
            <a:r>
              <a:rPr lang="en-US" sz="1800" b="0" strike="noStrike" spc="-1">
                <a:solidFill>
                  <a:srgbClr val="000000"/>
                </a:solidFill>
                <a:latin typeface="DejaVu Sans"/>
                <a:ea typeface="DejaVu Sans"/>
              </a:rPr>
              <a:t>[Marshall Ganz]</a:t>
            </a:r>
            <a:endParaRPr lang="en-GB" sz="1800" b="0" strike="noStrike" spc="-1">
              <a:solidFill>
                <a:srgbClr val="000000"/>
              </a:solidFill>
              <a:latin typeface="Arial"/>
            </a:endParaRPr>
          </a:p>
          <a:p>
            <a:pPr algn="ctr">
              <a:lnSpc>
                <a:spcPct val="100000"/>
              </a:lnSpc>
            </a:pP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Strategic Goal (what you want):</a:t>
            </a:r>
            <a:r>
              <a:rPr lang="en-US" sz="1800" b="0" strike="noStrike" spc="-1">
                <a:solidFill>
                  <a:srgbClr val="000000"/>
                </a:solidFill>
                <a:latin typeface="DejaVu Sans"/>
                <a:ea typeface="DejaVu Sans"/>
              </a:rPr>
              <a:t> The goal is a clear, measurable point that allows you to know if you’ve won or lost, and that meets the challenge your constituency faces.</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Power (what you need):</a:t>
            </a:r>
            <a:r>
              <a:rPr lang="en-US" sz="1800" b="0" strike="noStrike" spc="-1">
                <a:solidFill>
                  <a:srgbClr val="000000"/>
                </a:solidFill>
                <a:latin typeface="DejaVu Sans"/>
                <a:ea typeface="DejaVu Sans"/>
              </a:rPr>
              <a:t> tactics through which you can turn your resources into the capacity you need to achieve your goal.</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Resources (what your constituency has):</a:t>
            </a:r>
            <a:r>
              <a:rPr lang="en-US" sz="1800" b="0" strike="noStrike" spc="-1">
                <a:solidFill>
                  <a:srgbClr val="000000"/>
                </a:solidFill>
                <a:latin typeface="DejaVu Sans"/>
                <a:ea typeface="DejaVu Sans"/>
              </a:rPr>
              <a:t> time, money, skills, relationships, etc.</a:t>
            </a:r>
            <a:endParaRPr lang="en-GB" sz="1800" b="0" strike="noStrike" spc="-1">
              <a:solidFill>
                <a:srgbClr val="000000"/>
              </a:solidFill>
              <a:latin typeface="Arial"/>
            </a:endParaRPr>
          </a:p>
        </p:txBody>
      </p:sp>
      <p:sp>
        <p:nvSpPr>
          <p:cNvPr id="384" name="CustomShape 3"/>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85" name="CustomShape 4"/>
          <p:cNvSpPr/>
          <p:nvPr/>
        </p:nvSpPr>
        <p:spPr>
          <a:xfrm>
            <a:off x="405360" y="1920240"/>
            <a:ext cx="10562760" cy="1094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tIns="45000" rIns="90000" bIns="45000" anchor="t">
            <a:noAutofit/>
          </a:bodyPr>
          <a:lstStyle/>
          <a:p>
            <a:endParaRPr lang="en-GB" sz="1800" b="0" strike="noStrike" spc="-1">
              <a:solidFill>
                <a:srgbClr val="000000"/>
              </a:solidFill>
              <a:latin typeface="Arial"/>
            </a:endParaRPr>
          </a:p>
        </p:txBody>
      </p:sp>
      <p:sp>
        <p:nvSpPr>
          <p:cNvPr id="386" name="CustomShape 5"/>
          <p:cNvSpPr/>
          <p:nvPr/>
        </p:nvSpPr>
        <p:spPr>
          <a:xfrm>
            <a:off x="432720" y="1148040"/>
            <a:ext cx="10351080" cy="4917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Strategy</a:t>
            </a:r>
            <a:endParaRPr lang="en-GB" sz="2200" b="0" strike="noStrike" spc="-1">
              <a:solidFill>
                <a:srgbClr val="000000"/>
              </a:solidFill>
              <a:latin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Additional Resources</a:t>
            </a:r>
            <a:endParaRPr lang="en-GB" sz="2400" b="0" strike="noStrike" spc="-1">
              <a:solidFill>
                <a:srgbClr val="000000"/>
              </a:solidFill>
              <a:latin typeface="Arial"/>
            </a:endParaRPr>
          </a:p>
        </p:txBody>
      </p:sp>
      <p:sp>
        <p:nvSpPr>
          <p:cNvPr id="388" name="CustomShape 2"/>
          <p:cNvSpPr/>
          <p:nvPr/>
        </p:nvSpPr>
        <p:spPr>
          <a:xfrm>
            <a:off x="335520" y="126864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spcBef>
                <a:spcPts val="360"/>
              </a:spcBef>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Chenoweth, E. (2013). The success of nonviolent resistance – </a:t>
            </a:r>
            <a:r>
              <a:rPr lang="en-US" sz="1800" b="0" u="sng" strike="noStrike" spc="-1">
                <a:solidFill>
                  <a:srgbClr val="0000FF"/>
                </a:solidFill>
                <a:uFillTx/>
                <a:latin typeface="DejaVu Sans"/>
                <a:ea typeface="DejaVu Sans"/>
                <a:hlinkClick r:id="rId2"/>
              </a:rPr>
              <a:t>Link</a:t>
            </a:r>
            <a:r>
              <a:rPr lang="en-US" sz="1800" b="0" strike="noStrike" spc="-1">
                <a:solidFill>
                  <a:srgbClr val="000000"/>
                </a:solidFill>
                <a:latin typeface="DejaVu Sans"/>
                <a:ea typeface="DejaVu Sans"/>
              </a:rPr>
              <a:t> </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CustomShape 1"/>
          <p:cNvSpPr/>
          <p:nvPr/>
        </p:nvSpPr>
        <p:spPr>
          <a:xfrm>
            <a:off x="335520" y="4406760"/>
            <a:ext cx="10733040" cy="134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Exercise E01</a:t>
            </a:r>
            <a:endParaRPr lang="en-GB" sz="3000" b="0" strike="noStrike" spc="-1">
              <a:solidFill>
                <a:srgbClr val="000000"/>
              </a:solidFill>
              <a:latin typeface="Arial"/>
            </a:endParaRPr>
          </a:p>
        </p:txBody>
      </p:sp>
      <p:sp>
        <p:nvSpPr>
          <p:cNvPr id="390" name="CustomShape 2"/>
          <p:cNvSpPr/>
          <p:nvPr/>
        </p:nvSpPr>
        <p:spPr>
          <a:xfrm>
            <a:off x="335520" y="2906640"/>
            <a:ext cx="10733040" cy="1479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CustomShape 1"/>
          <p:cNvSpPr/>
          <p:nvPr/>
        </p:nvSpPr>
        <p:spPr>
          <a:xfrm>
            <a:off x="335520" y="764640"/>
            <a:ext cx="10734480" cy="48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dirty="0">
                <a:solidFill>
                  <a:srgbClr val="000000"/>
                </a:solidFill>
                <a:latin typeface="DejaVu Sans"/>
                <a:ea typeface="DejaVu Sans"/>
              </a:rPr>
              <a:t>Exercise E01</a:t>
            </a:r>
            <a:endParaRPr lang="en-GB" sz="2400" b="0" strike="noStrike" spc="-1" dirty="0">
              <a:solidFill>
                <a:srgbClr val="000000"/>
              </a:solidFill>
              <a:latin typeface="Arial"/>
            </a:endParaRPr>
          </a:p>
        </p:txBody>
      </p:sp>
      <p:sp>
        <p:nvSpPr>
          <p:cNvPr id="392" name="CustomShape 2"/>
          <p:cNvSpPr/>
          <p:nvPr/>
        </p:nvSpPr>
        <p:spPr>
          <a:xfrm>
            <a:off x="335520" y="1750320"/>
            <a:ext cx="10734480" cy="4539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a:lnSpc>
                <a:spcPct val="100000"/>
              </a:lnSpc>
            </a:pPr>
            <a:r>
              <a:rPr lang="en-US" sz="1800" b="0" strike="noStrike" spc="-1">
                <a:solidFill>
                  <a:srgbClr val="000000"/>
                </a:solidFill>
                <a:latin typeface="Arial"/>
                <a:ea typeface="DejaVu Sans"/>
              </a:rPr>
              <a:t>We are interested to know what you might already know about “sustainability” and what your current understanding of it is. </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a:lnSpc>
                <a:spcPct val="100000"/>
              </a:lnSpc>
            </a:pPr>
            <a:r>
              <a:rPr lang="en-US" sz="1800" b="0" strike="noStrike" spc="-1">
                <a:solidFill>
                  <a:srgbClr val="000000"/>
                </a:solidFill>
                <a:latin typeface="Arial"/>
                <a:ea typeface="DejaVu Sans"/>
              </a:rPr>
              <a:t>1. Record a short video (max. 60 seconds) in which you answer the following questions: </a:t>
            </a:r>
            <a:endParaRPr lang="en-GB" sz="1800" b="0" strike="noStrike" spc="-1">
              <a:solidFill>
                <a:srgbClr val="000000"/>
              </a:solidFill>
              <a:latin typeface="Arial"/>
            </a:endParaRPr>
          </a:p>
          <a:p>
            <a:pPr marL="806400" indent="-285840">
              <a:lnSpc>
                <a:spcPct val="100000"/>
              </a:lnSpc>
              <a:buClr>
                <a:srgbClr val="000000"/>
              </a:buClr>
              <a:buFont typeface="Symbol"/>
              <a:buChar char="-"/>
            </a:pPr>
            <a:r>
              <a:rPr lang="en-US" sz="1800" b="0" strike="noStrike" spc="-1">
                <a:solidFill>
                  <a:srgbClr val="000000"/>
                </a:solidFill>
                <a:latin typeface="Arial"/>
                <a:ea typeface="DejaVu Sans"/>
              </a:rPr>
              <a:t>What do you understand under “sustainability”? </a:t>
            </a:r>
            <a:endParaRPr lang="en-GB" sz="1800" b="0" strike="noStrike" spc="-1">
              <a:solidFill>
                <a:srgbClr val="000000"/>
              </a:solidFill>
              <a:latin typeface="Arial"/>
            </a:endParaRPr>
          </a:p>
          <a:p>
            <a:pPr marL="806400" indent="-285840">
              <a:lnSpc>
                <a:spcPct val="100000"/>
              </a:lnSpc>
              <a:buClr>
                <a:srgbClr val="000000"/>
              </a:buClr>
              <a:buFont typeface="Symbol"/>
              <a:buChar char="-"/>
            </a:pPr>
            <a:r>
              <a:rPr lang="en-US" sz="1800" b="0" strike="noStrike" spc="-1">
                <a:solidFill>
                  <a:srgbClr val="000000"/>
                </a:solidFill>
                <a:latin typeface="Arial"/>
                <a:ea typeface="DejaVu Sans"/>
              </a:rPr>
              <a:t>Does sustainability play a role in your personal life? If yes, please explain how. </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a:lnSpc>
                <a:spcPct val="100000"/>
              </a:lnSpc>
            </a:pPr>
            <a:r>
              <a:rPr lang="en-US" sz="1800" b="0" strike="noStrike" spc="-1">
                <a:solidFill>
                  <a:srgbClr val="000000"/>
                </a:solidFill>
                <a:latin typeface="Arial"/>
                <a:ea typeface="DejaVu Sans"/>
              </a:rPr>
              <a:t>2. Submit your result in a common video file format (e.g. mp4, avi, 3gp, mov, etc.). </a:t>
            </a:r>
            <a:r>
              <a:rPr lang="en-US" sz="1800" b="1" strike="noStrike" spc="-1">
                <a:solidFill>
                  <a:srgbClr val="008C4F"/>
                </a:solidFill>
                <a:latin typeface="Arial"/>
                <a:ea typeface="DejaVu Sans"/>
              </a:rPr>
              <a:t>Please add your full name to the filename!</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a:lnSpc>
                <a:spcPct val="100000"/>
              </a:lnSpc>
            </a:pPr>
            <a:r>
              <a:rPr lang="en-US" sz="1800" b="1" strike="noStrike" spc="-1">
                <a:solidFill>
                  <a:srgbClr val="000000"/>
                </a:solidFill>
                <a:latin typeface="Arial"/>
                <a:ea typeface="DejaVu Sans"/>
              </a:rPr>
              <a:t>Note</a:t>
            </a:r>
            <a:r>
              <a:rPr lang="en-US" sz="1800" b="0" strike="noStrike" spc="-1">
                <a:solidFill>
                  <a:srgbClr val="000000"/>
                </a:solidFill>
                <a:latin typeface="Arial"/>
                <a:ea typeface="DejaVu Sans"/>
              </a:rPr>
              <a:t>: If you are unable to record your answers in a video, instead write them down in a short essay (max. 200 words) and submit it as a pdf file. </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a:lnSpc>
                <a:spcPct val="100000"/>
              </a:lnSpc>
            </a:pPr>
            <a:r>
              <a:rPr lang="en-US" sz="1800" b="0" strike="noStrike" spc="-1">
                <a:solidFill>
                  <a:srgbClr val="000000"/>
                </a:solidFill>
                <a:latin typeface="Arial"/>
                <a:ea typeface="DejaVu Sans"/>
              </a:rPr>
              <a:t>You can find the full task sheet here. (</a:t>
            </a:r>
            <a:r>
              <a:rPr lang="en-US" sz="1800" b="0" u="sng" strike="noStrike" spc="-1">
                <a:solidFill>
                  <a:srgbClr val="0000FF"/>
                </a:solidFill>
                <a:uFillTx/>
                <a:latin typeface="Arial"/>
                <a:ea typeface="DejaVu Sans"/>
                <a:hlinkClick r:id="rId2"/>
              </a:rPr>
              <a:t>Link</a:t>
            </a:r>
            <a:r>
              <a:rPr lang="en-US" sz="1800" b="0" strike="noStrike" spc="-1">
                <a:solidFill>
                  <a:srgbClr val="000000"/>
                </a:solidFill>
                <a:latin typeface="Arial"/>
                <a:ea typeface="DejaVu Sans"/>
              </a:rPr>
              <a:t>) </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a:p>
            <a:pPr>
              <a:lnSpc>
                <a:spcPct val="100000"/>
              </a:lnSpc>
            </a:pPr>
            <a:r>
              <a:rPr lang="en-US" sz="1800" b="0" strike="noStrike" spc="-1">
                <a:solidFill>
                  <a:srgbClr val="000000"/>
                </a:solidFill>
                <a:latin typeface="Arial"/>
                <a:ea typeface="DejaVu Sans"/>
              </a:rPr>
              <a:t>Link for Submission: </a:t>
            </a:r>
            <a:r>
              <a:rPr lang="en-US" sz="1800" b="0" u="sng" strike="noStrike" spc="-1">
                <a:solidFill>
                  <a:srgbClr val="0000FF"/>
                </a:solidFill>
                <a:uFillTx/>
                <a:latin typeface="Arial"/>
                <a:ea typeface="DejaVu Sans"/>
                <a:hlinkClick r:id="rId3"/>
              </a:rPr>
              <a:t>https://sync.academiccloud.de/index.php/s/MW3wY8uOVJbTrei</a:t>
            </a:r>
            <a:r>
              <a:rPr lang="en-US" sz="1800" b="0" strike="noStrike" spc="-1">
                <a:solidFill>
                  <a:srgbClr val="000000"/>
                </a:solidFill>
                <a:latin typeface="Arial"/>
                <a:ea typeface="DejaVu Sans"/>
              </a:rPr>
              <a:t> </a:t>
            </a:r>
            <a:endParaRPr lang="en-GB" sz="1800" b="0" strike="noStrike" spc="-1">
              <a:solidFill>
                <a:srgbClr val="000000"/>
              </a:solidFill>
              <a:latin typeface="Arial"/>
            </a:endParaRPr>
          </a:p>
          <a:p>
            <a:pPr>
              <a:lnSpc>
                <a:spcPct val="100000"/>
              </a:lnSpc>
            </a:pPr>
            <a:endParaRPr lang="en-GB" sz="1800" b="0" strike="noStrike" spc="-1">
              <a:solidFill>
                <a:srgbClr val="000000"/>
              </a:solidFill>
              <a:latin typeface="Arial"/>
            </a:endParaRPr>
          </a:p>
        </p:txBody>
      </p:sp>
      <p:sp>
        <p:nvSpPr>
          <p:cNvPr id="393" name="CustomShape 3"/>
          <p:cNvSpPr/>
          <p:nvPr/>
        </p:nvSpPr>
        <p:spPr>
          <a:xfrm>
            <a:off x="432720" y="1148040"/>
            <a:ext cx="10343520" cy="4842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Defining Sustainability</a:t>
            </a:r>
            <a:endParaRPr lang="en-GB" sz="2200" b="0" strike="noStrike" spc="-1">
              <a:solidFill>
                <a:srgbClr val="000000"/>
              </a:solidFill>
              <a:latin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CustomShape 1"/>
          <p:cNvSpPr/>
          <p:nvPr/>
        </p:nvSpPr>
        <p:spPr>
          <a:xfrm>
            <a:off x="335520" y="126864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799"/>
              </a:spcBef>
              <a:tabLst>
                <a:tab pos="0" algn="l"/>
              </a:tabLst>
            </a:pPr>
            <a:r>
              <a:rPr lang="en-US" sz="4000" b="1" strike="noStrike" spc="-1">
                <a:solidFill>
                  <a:srgbClr val="000000"/>
                </a:solidFill>
                <a:latin typeface="DejaVu Sans"/>
                <a:ea typeface="DejaVu Sans"/>
              </a:rPr>
              <a:t>Questions?</a:t>
            </a:r>
            <a:endParaRPr lang="en-GB" sz="4000" b="0" strike="noStrike" spc="-1">
              <a:solidFill>
                <a:srgbClr val="000000"/>
              </a:solidFill>
              <a:latin typeface="Arial"/>
            </a:endParaRPr>
          </a:p>
        </p:txBody>
      </p:sp>
      <p:sp>
        <p:nvSpPr>
          <p:cNvPr id="395" name="CustomShape 2"/>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CustomShape 1"/>
          <p:cNvSpPr/>
          <p:nvPr/>
        </p:nvSpPr>
        <p:spPr>
          <a:xfrm>
            <a:off x="335520" y="764640"/>
            <a:ext cx="10742040" cy="4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Question 5 </a:t>
            </a:r>
            <a:endParaRPr lang="en-GB" sz="2400" b="0" strike="noStrike" spc="-1">
              <a:solidFill>
                <a:srgbClr val="000000"/>
              </a:solidFill>
              <a:latin typeface="Arial"/>
            </a:endParaRPr>
          </a:p>
        </p:txBody>
      </p:sp>
      <p:sp>
        <p:nvSpPr>
          <p:cNvPr id="111" name="CustomShape 2"/>
          <p:cNvSpPr/>
          <p:nvPr/>
        </p:nvSpPr>
        <p:spPr>
          <a:xfrm>
            <a:off x="335520" y="1268280"/>
            <a:ext cx="10742040" cy="502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Are you involved in any climate change or sustainability movement / organization / party / etc. – if yes, which one?</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 → Type “no”</a:t>
            </a:r>
            <a:endParaRPr lang="en-GB" sz="1800" b="0" strike="noStrike" spc="-1">
              <a:solidFill>
                <a:srgbClr val="000000"/>
              </a:solidFill>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Yes? → Type the name/abbreviation, e.g., “XR” (Extinction Rebellion), “FF” (Fridays for Future),  etc.</a:t>
            </a:r>
            <a:endParaRPr lang="en-GB" sz="1800" b="0" strike="noStrike" spc="-1">
              <a:solidFill>
                <a:srgbClr val="000000"/>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CustomShape 1"/>
          <p:cNvSpPr/>
          <p:nvPr/>
        </p:nvSpPr>
        <p:spPr>
          <a:xfrm>
            <a:off x="335520" y="764640"/>
            <a:ext cx="10741680" cy="49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1" strike="noStrike" spc="-1">
                <a:solidFill>
                  <a:srgbClr val="000000"/>
                </a:solidFill>
                <a:latin typeface="DejaVu Sans"/>
                <a:ea typeface="DejaVu Sans"/>
              </a:rPr>
              <a:t>Question 6 </a:t>
            </a:r>
            <a:endParaRPr lang="en-GB" sz="2400" b="0" strike="noStrike" spc="-1">
              <a:solidFill>
                <a:srgbClr val="000000"/>
              </a:solidFill>
              <a:latin typeface="Arial"/>
            </a:endParaRPr>
          </a:p>
        </p:txBody>
      </p:sp>
      <p:sp>
        <p:nvSpPr>
          <p:cNvPr id="113" name="CustomShape 2"/>
          <p:cNvSpPr/>
          <p:nvPr/>
        </p:nvSpPr>
        <p:spPr>
          <a:xfrm>
            <a:off x="335520" y="1268280"/>
            <a:ext cx="10741680" cy="5029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GB" sz="1800" b="0" strike="noStrike" spc="-1">
              <a:solidFill>
                <a:srgbClr val="000000"/>
              </a:solidFill>
              <a:latin typeface="Arial"/>
            </a:endParaRPr>
          </a:p>
          <a:p>
            <a:pPr marL="195120" indent="-1846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Would you like to attend the lecture and Q&amp;A live in Goslar?</a:t>
            </a:r>
            <a:endParaRPr lang="en-GB" sz="1800" b="0" strike="noStrike" spc="-1">
              <a:solidFill>
                <a:srgbClr val="000000"/>
              </a:solidFill>
              <a:latin typeface="Arial"/>
            </a:endParaRPr>
          </a:p>
          <a:p>
            <a:pPr>
              <a:lnSpc>
                <a:spcPct val="100000"/>
              </a:lnSpc>
              <a:spcBef>
                <a:spcPts val="360"/>
              </a:spcBef>
            </a:pPr>
            <a:endParaRPr lang="en-GB" sz="1800" b="0" strike="noStrike" spc="-1">
              <a:solidFill>
                <a:srgbClr val="000000"/>
              </a:solidFill>
              <a:latin typeface="Arial"/>
            </a:endParaRPr>
          </a:p>
          <a:p>
            <a:pPr marL="432000" lvl="1" indent="-20952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Yes</a:t>
            </a:r>
            <a:endParaRPr lang="en-GB" sz="1800" b="0" strike="noStrike" spc="-1">
              <a:solidFill>
                <a:srgbClr val="000000"/>
              </a:solidFill>
              <a:latin typeface="Arial"/>
            </a:endParaRPr>
          </a:p>
          <a:p>
            <a:pPr marL="432000" lvl="1" indent="-20952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a:t>
            </a:r>
            <a:endParaRPr lang="en-GB" sz="1800" b="0" strike="noStrike" spc="-1">
              <a:solidFill>
                <a:srgbClr val="000000"/>
              </a:solidFill>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CustomShape 1"/>
          <p:cNvSpPr/>
          <p:nvPr/>
        </p:nvSpPr>
        <p:spPr>
          <a:xfrm>
            <a:off x="335520" y="4406760"/>
            <a:ext cx="10740600" cy="1349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000" b="1" strike="noStrike" cap="all" spc="-1">
                <a:solidFill>
                  <a:srgbClr val="008C4F"/>
                </a:solidFill>
                <a:latin typeface="Arial Unicode MS"/>
                <a:ea typeface="DejaVu Sans"/>
              </a:rPr>
              <a:t>An Inconvenient Problem</a:t>
            </a:r>
            <a:endParaRPr lang="en-GB" sz="3000" b="0" strike="noStrike" spc="-1">
              <a:solidFill>
                <a:srgbClr val="000000"/>
              </a:solidFill>
              <a:latin typeface="Arial"/>
            </a:endParaRPr>
          </a:p>
        </p:txBody>
      </p:sp>
      <p:sp>
        <p:nvSpPr>
          <p:cNvPr id="115" name="CustomShape 2"/>
          <p:cNvSpPr/>
          <p:nvPr/>
        </p:nvSpPr>
        <p:spPr>
          <a:xfrm>
            <a:off x="335520" y="2906640"/>
            <a:ext cx="10740600" cy="1487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GB" sz="1800" b="0" strike="noStrike" spc="-1">
              <a:solidFill>
                <a:srgbClr val="000000"/>
              </a:solidFill>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3962</Words>
  <Application>Microsoft Office PowerPoint</Application>
  <PresentationFormat>Breitbild</PresentationFormat>
  <Paragraphs>438</Paragraphs>
  <Slides>66</Slides>
  <Notes>1</Notes>
  <HiddenSlides>0</HiddenSlides>
  <MMClips>0</MMClips>
  <ScaleCrop>false</ScaleCrop>
  <HeadingPairs>
    <vt:vector size="6" baseType="variant">
      <vt:variant>
        <vt:lpstr>Verwendete Schriftarten</vt:lpstr>
      </vt:variant>
      <vt:variant>
        <vt:i4>8</vt:i4>
      </vt:variant>
      <vt:variant>
        <vt:lpstr>Design</vt:lpstr>
      </vt:variant>
      <vt:variant>
        <vt:i4>2</vt:i4>
      </vt:variant>
      <vt:variant>
        <vt:lpstr>Folientitel</vt:lpstr>
      </vt:variant>
      <vt:variant>
        <vt:i4>66</vt:i4>
      </vt:variant>
    </vt:vector>
  </HeadingPairs>
  <TitlesOfParts>
    <vt:vector size="76" baseType="lpstr">
      <vt:lpstr>Arial</vt:lpstr>
      <vt:lpstr>Arial Unicode MS</vt:lpstr>
      <vt:lpstr>DejaVu Sans</vt:lpstr>
      <vt:lpstr>OpenSymbol</vt:lpstr>
      <vt:lpstr>Roboto</vt:lpstr>
      <vt:lpstr>Symbol</vt:lpstr>
      <vt:lpstr>Times New Roman</vt:lpstr>
      <vt:lpstr>Wingdings</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Hooby</dc:creator>
  <dc:description/>
  <cp:lastModifiedBy>Theresa Sommer</cp:lastModifiedBy>
  <cp:revision>3589</cp:revision>
  <dcterms:created xsi:type="dcterms:W3CDTF">2013-05-21T09:22:36Z</dcterms:created>
  <dcterms:modified xsi:type="dcterms:W3CDTF">2023-04-19T13:51:46Z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false</vt:bool>
  </property>
  <property fmtid="{D5CDD505-2E9C-101B-9397-08002B2CF9AE}" pid="4" name="LinksUpToDate">
    <vt:bool>false</vt:bool>
  </property>
  <property fmtid="{D5CDD505-2E9C-101B-9397-08002B2CF9AE}" pid="5" name="MMClips">
    <vt:i4>0</vt:i4>
  </property>
  <property fmtid="{D5CDD505-2E9C-101B-9397-08002B2CF9AE}" pid="6" name="Notes">
    <vt:i4>1</vt:i4>
  </property>
  <property fmtid="{D5CDD505-2E9C-101B-9397-08002B2CF9AE}" pid="7" name="PresentationFormat">
    <vt:lpwstr>Breitbild</vt:lpwstr>
  </property>
  <property fmtid="{D5CDD505-2E9C-101B-9397-08002B2CF9AE}" pid="8" name="ScaleCrop">
    <vt:bool>false</vt:bool>
  </property>
  <property fmtid="{D5CDD505-2E9C-101B-9397-08002B2CF9AE}" pid="9" name="ShareDoc">
    <vt:bool>false</vt:bool>
  </property>
  <property fmtid="{D5CDD505-2E9C-101B-9397-08002B2CF9AE}" pid="10" name="Slides">
    <vt:i4>66</vt:i4>
  </property>
</Properties>
</file>